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0" r:id="rId1"/>
  </p:sldMasterIdLst>
  <p:notesMasterIdLst>
    <p:notesMasterId r:id="rId21"/>
  </p:notesMasterIdLst>
  <p:sldIdLst>
    <p:sldId id="256" r:id="rId2"/>
    <p:sldId id="257" r:id="rId3"/>
    <p:sldId id="260" r:id="rId4"/>
    <p:sldId id="274" r:id="rId5"/>
    <p:sldId id="275" r:id="rId6"/>
    <p:sldId id="276" r:id="rId7"/>
    <p:sldId id="258" r:id="rId8"/>
    <p:sldId id="280" r:id="rId9"/>
    <p:sldId id="277" r:id="rId10"/>
    <p:sldId id="278" r:id="rId11"/>
    <p:sldId id="279" r:id="rId12"/>
    <p:sldId id="261" r:id="rId13"/>
    <p:sldId id="273" r:id="rId14"/>
    <p:sldId id="259" r:id="rId15"/>
    <p:sldId id="281" r:id="rId16"/>
    <p:sldId id="282" r:id="rId17"/>
    <p:sldId id="283" r:id="rId18"/>
    <p:sldId id="272" r:id="rId19"/>
    <p:sldId id="262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525"/>
    <p:restoredTop sz="94537"/>
  </p:normalViewPr>
  <p:slideViewPr>
    <p:cSldViewPr snapToGrid="0" snapToObjects="1">
      <p:cViewPr varScale="1">
        <p:scale>
          <a:sx n="140" d="100"/>
          <a:sy n="140" d="100"/>
        </p:scale>
        <p:origin x="79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4CDF2F9-DD19-405E-B838-8FB0AAA8B8BF}" type="doc">
      <dgm:prSet loTypeId="urn:microsoft.com/office/officeart/2005/8/layout/arrow1" loCatId="relationship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60D5CED3-30C6-4538-9DA5-C9A3A035D3F3}">
      <dgm:prSet/>
      <dgm:spPr/>
      <dgm:t>
        <a:bodyPr/>
        <a:lstStyle/>
        <a:p>
          <a:r>
            <a:rPr lang="en-US"/>
            <a:t>Clean data</a:t>
          </a:r>
        </a:p>
      </dgm:t>
    </dgm:pt>
    <dgm:pt modelId="{8F20D1D2-C7BF-42B3-91A2-C83A3FD85229}" type="parTrans" cxnId="{21DBCB7A-27D5-4045-9E5F-83018162FA02}">
      <dgm:prSet/>
      <dgm:spPr/>
      <dgm:t>
        <a:bodyPr/>
        <a:lstStyle/>
        <a:p>
          <a:endParaRPr lang="en-US"/>
        </a:p>
      </dgm:t>
    </dgm:pt>
    <dgm:pt modelId="{F59D88C3-A64E-49E2-9A08-239F8D95192E}" type="sibTrans" cxnId="{21DBCB7A-27D5-4045-9E5F-83018162FA02}">
      <dgm:prSet/>
      <dgm:spPr/>
      <dgm:t>
        <a:bodyPr/>
        <a:lstStyle/>
        <a:p>
          <a:endParaRPr lang="en-US"/>
        </a:p>
      </dgm:t>
    </dgm:pt>
    <dgm:pt modelId="{2DB15426-9E96-4979-820B-999C72BC73A6}">
      <dgm:prSet/>
      <dgm:spPr/>
      <dgm:t>
        <a:bodyPr/>
        <a:lstStyle/>
        <a:p>
          <a:r>
            <a:rPr lang="en-US" dirty="0"/>
            <a:t>Data Wrangling</a:t>
          </a:r>
        </a:p>
      </dgm:t>
    </dgm:pt>
    <dgm:pt modelId="{7B13B808-A072-464E-9EA0-E8F1C5D17A5B}" type="parTrans" cxnId="{50B0289F-06B0-433F-8B57-8B06DE9AC387}">
      <dgm:prSet/>
      <dgm:spPr/>
      <dgm:t>
        <a:bodyPr/>
        <a:lstStyle/>
        <a:p>
          <a:endParaRPr lang="en-US"/>
        </a:p>
      </dgm:t>
    </dgm:pt>
    <dgm:pt modelId="{86390BB1-238E-447E-8512-EF6A49F16944}" type="sibTrans" cxnId="{50B0289F-06B0-433F-8B57-8B06DE9AC387}">
      <dgm:prSet/>
      <dgm:spPr/>
      <dgm:t>
        <a:bodyPr/>
        <a:lstStyle/>
        <a:p>
          <a:endParaRPr lang="en-US"/>
        </a:p>
      </dgm:t>
    </dgm:pt>
    <dgm:pt modelId="{7DDC2A59-116D-4E40-8B96-EE71655067ED}">
      <dgm:prSet/>
      <dgm:spPr/>
      <dgm:t>
        <a:bodyPr/>
        <a:lstStyle/>
        <a:p>
          <a:r>
            <a:rPr lang="en-US" dirty="0"/>
            <a:t>T test – unequal variances </a:t>
          </a:r>
        </a:p>
      </dgm:t>
    </dgm:pt>
    <dgm:pt modelId="{7C358B62-59DC-4904-8549-A943F36614E0}" type="parTrans" cxnId="{7FD76EEF-DF55-4988-81CC-CD06B2F00354}">
      <dgm:prSet/>
      <dgm:spPr/>
      <dgm:t>
        <a:bodyPr/>
        <a:lstStyle/>
        <a:p>
          <a:endParaRPr lang="en-US"/>
        </a:p>
      </dgm:t>
    </dgm:pt>
    <dgm:pt modelId="{933FA6DC-6F01-4F59-90C5-7F2242335044}" type="sibTrans" cxnId="{7FD76EEF-DF55-4988-81CC-CD06B2F00354}">
      <dgm:prSet/>
      <dgm:spPr/>
      <dgm:t>
        <a:bodyPr/>
        <a:lstStyle/>
        <a:p>
          <a:endParaRPr lang="en-US"/>
        </a:p>
      </dgm:t>
    </dgm:pt>
    <dgm:pt modelId="{4F3F7930-A8F4-452A-8090-D2AA04CC312A}">
      <dgm:prSet/>
      <dgm:spPr/>
      <dgm:t>
        <a:bodyPr/>
        <a:lstStyle/>
        <a:p>
          <a:r>
            <a:rPr lang="en-US"/>
            <a:t>Graph</a:t>
          </a:r>
        </a:p>
      </dgm:t>
    </dgm:pt>
    <dgm:pt modelId="{97883457-6ACA-49F8-A877-8C1FB7D7E8AA}" type="parTrans" cxnId="{E708A6E2-4255-4B27-BDF9-86CCA0CF22E3}">
      <dgm:prSet/>
      <dgm:spPr/>
      <dgm:t>
        <a:bodyPr/>
        <a:lstStyle/>
        <a:p>
          <a:endParaRPr lang="en-US"/>
        </a:p>
      </dgm:t>
    </dgm:pt>
    <dgm:pt modelId="{A18B033F-8DA5-40EE-BE85-B854AD514658}" type="sibTrans" cxnId="{E708A6E2-4255-4B27-BDF9-86CCA0CF22E3}">
      <dgm:prSet/>
      <dgm:spPr/>
      <dgm:t>
        <a:bodyPr/>
        <a:lstStyle/>
        <a:p>
          <a:endParaRPr lang="en-US"/>
        </a:p>
      </dgm:t>
    </dgm:pt>
    <dgm:pt modelId="{D40A5B22-4E1A-3942-824D-E4B5E82608AD}">
      <dgm:prSet/>
      <dgm:spPr/>
      <dgm:t>
        <a:bodyPr/>
        <a:lstStyle/>
        <a:p>
          <a:r>
            <a:rPr lang="en-US"/>
            <a:t>Python pandas</a:t>
          </a:r>
        </a:p>
      </dgm:t>
    </dgm:pt>
    <dgm:pt modelId="{AD9B737E-94DE-ED4B-A05F-DA19DFD4BA01}" type="parTrans" cxnId="{B5B22578-388D-9B4D-9C14-7C39F517263B}">
      <dgm:prSet/>
      <dgm:spPr/>
      <dgm:t>
        <a:bodyPr/>
        <a:lstStyle/>
        <a:p>
          <a:endParaRPr lang="en-US"/>
        </a:p>
      </dgm:t>
    </dgm:pt>
    <dgm:pt modelId="{74598E5F-63D6-7E4E-AFB5-2AB2B1780836}" type="sibTrans" cxnId="{B5B22578-388D-9B4D-9C14-7C39F517263B}">
      <dgm:prSet/>
      <dgm:spPr/>
      <dgm:t>
        <a:bodyPr/>
        <a:lstStyle/>
        <a:p>
          <a:endParaRPr lang="en-US"/>
        </a:p>
      </dgm:t>
    </dgm:pt>
    <dgm:pt modelId="{61FBEDDD-1AFB-374D-A55A-6F8DCE7FEBE7}" type="pres">
      <dgm:prSet presAssocID="{94CDF2F9-DD19-405E-B838-8FB0AAA8B8BF}" presName="cycle" presStyleCnt="0">
        <dgm:presLayoutVars>
          <dgm:dir/>
          <dgm:resizeHandles val="exact"/>
        </dgm:presLayoutVars>
      </dgm:prSet>
      <dgm:spPr/>
    </dgm:pt>
    <dgm:pt modelId="{4B5B22AA-F726-A540-9EF1-889B9149E5B8}" type="pres">
      <dgm:prSet presAssocID="{60D5CED3-30C6-4538-9DA5-C9A3A035D3F3}" presName="arrow" presStyleLbl="node1" presStyleIdx="0" presStyleCnt="5">
        <dgm:presLayoutVars>
          <dgm:bulletEnabled val="1"/>
        </dgm:presLayoutVars>
      </dgm:prSet>
      <dgm:spPr/>
    </dgm:pt>
    <dgm:pt modelId="{18EF3CE4-D264-8741-947A-BF0F3AAA3F5B}" type="pres">
      <dgm:prSet presAssocID="{2DB15426-9E96-4979-820B-999C72BC73A6}" presName="arrow" presStyleLbl="node1" presStyleIdx="1" presStyleCnt="5">
        <dgm:presLayoutVars>
          <dgm:bulletEnabled val="1"/>
        </dgm:presLayoutVars>
      </dgm:prSet>
      <dgm:spPr/>
    </dgm:pt>
    <dgm:pt modelId="{EA87241D-BD0B-7C4E-9C18-985493A97A82}" type="pres">
      <dgm:prSet presAssocID="{7DDC2A59-116D-4E40-8B96-EE71655067ED}" presName="arrow" presStyleLbl="node1" presStyleIdx="2" presStyleCnt="5">
        <dgm:presLayoutVars>
          <dgm:bulletEnabled val="1"/>
        </dgm:presLayoutVars>
      </dgm:prSet>
      <dgm:spPr/>
    </dgm:pt>
    <dgm:pt modelId="{E088995F-45BA-5E4B-B8FF-04E83106F9DC}" type="pres">
      <dgm:prSet presAssocID="{D40A5B22-4E1A-3942-824D-E4B5E82608AD}" presName="arrow" presStyleLbl="node1" presStyleIdx="3" presStyleCnt="5">
        <dgm:presLayoutVars>
          <dgm:bulletEnabled val="1"/>
        </dgm:presLayoutVars>
      </dgm:prSet>
      <dgm:spPr/>
    </dgm:pt>
    <dgm:pt modelId="{205AD234-8BE0-E345-B3FE-A2E1CFBF8222}" type="pres">
      <dgm:prSet presAssocID="{4F3F7930-A8F4-452A-8090-D2AA04CC312A}" presName="arrow" presStyleLbl="node1" presStyleIdx="4" presStyleCnt="5">
        <dgm:presLayoutVars>
          <dgm:bulletEnabled val="1"/>
        </dgm:presLayoutVars>
      </dgm:prSet>
      <dgm:spPr/>
    </dgm:pt>
  </dgm:ptLst>
  <dgm:cxnLst>
    <dgm:cxn modelId="{9CECD117-9AA3-8A49-807E-6C49DB88B310}" type="presOf" srcId="{60D5CED3-30C6-4538-9DA5-C9A3A035D3F3}" destId="{4B5B22AA-F726-A540-9EF1-889B9149E5B8}" srcOrd="0" destOrd="0" presId="urn:microsoft.com/office/officeart/2005/8/layout/arrow1"/>
    <dgm:cxn modelId="{C306E525-7727-ED49-A64E-1717127E3152}" type="presOf" srcId="{7DDC2A59-116D-4E40-8B96-EE71655067ED}" destId="{EA87241D-BD0B-7C4E-9C18-985493A97A82}" srcOrd="0" destOrd="0" presId="urn:microsoft.com/office/officeart/2005/8/layout/arrow1"/>
    <dgm:cxn modelId="{2648482F-7352-0C4C-A2B4-0762D0C9E930}" type="presOf" srcId="{94CDF2F9-DD19-405E-B838-8FB0AAA8B8BF}" destId="{61FBEDDD-1AFB-374D-A55A-6F8DCE7FEBE7}" srcOrd="0" destOrd="0" presId="urn:microsoft.com/office/officeart/2005/8/layout/arrow1"/>
    <dgm:cxn modelId="{0E77355F-F145-234C-912B-51A221DE5630}" type="presOf" srcId="{D40A5B22-4E1A-3942-824D-E4B5E82608AD}" destId="{E088995F-45BA-5E4B-B8FF-04E83106F9DC}" srcOrd="0" destOrd="0" presId="urn:microsoft.com/office/officeart/2005/8/layout/arrow1"/>
    <dgm:cxn modelId="{B5B22578-388D-9B4D-9C14-7C39F517263B}" srcId="{94CDF2F9-DD19-405E-B838-8FB0AAA8B8BF}" destId="{D40A5B22-4E1A-3942-824D-E4B5E82608AD}" srcOrd="3" destOrd="0" parTransId="{AD9B737E-94DE-ED4B-A05F-DA19DFD4BA01}" sibTransId="{74598E5F-63D6-7E4E-AFB5-2AB2B1780836}"/>
    <dgm:cxn modelId="{21DBCB7A-27D5-4045-9E5F-83018162FA02}" srcId="{94CDF2F9-DD19-405E-B838-8FB0AAA8B8BF}" destId="{60D5CED3-30C6-4538-9DA5-C9A3A035D3F3}" srcOrd="0" destOrd="0" parTransId="{8F20D1D2-C7BF-42B3-91A2-C83A3FD85229}" sibTransId="{F59D88C3-A64E-49E2-9A08-239F8D95192E}"/>
    <dgm:cxn modelId="{50B0289F-06B0-433F-8B57-8B06DE9AC387}" srcId="{94CDF2F9-DD19-405E-B838-8FB0AAA8B8BF}" destId="{2DB15426-9E96-4979-820B-999C72BC73A6}" srcOrd="1" destOrd="0" parTransId="{7B13B808-A072-464E-9EA0-E8F1C5D17A5B}" sibTransId="{86390BB1-238E-447E-8512-EF6A49F16944}"/>
    <dgm:cxn modelId="{D2EE52B5-D374-E042-B7A5-68AEC9561E01}" type="presOf" srcId="{2DB15426-9E96-4979-820B-999C72BC73A6}" destId="{18EF3CE4-D264-8741-947A-BF0F3AAA3F5B}" srcOrd="0" destOrd="0" presId="urn:microsoft.com/office/officeart/2005/8/layout/arrow1"/>
    <dgm:cxn modelId="{9CA2A0C4-4D14-8244-8EF3-DC88F668FA53}" type="presOf" srcId="{4F3F7930-A8F4-452A-8090-D2AA04CC312A}" destId="{205AD234-8BE0-E345-B3FE-A2E1CFBF8222}" srcOrd="0" destOrd="0" presId="urn:microsoft.com/office/officeart/2005/8/layout/arrow1"/>
    <dgm:cxn modelId="{E708A6E2-4255-4B27-BDF9-86CCA0CF22E3}" srcId="{94CDF2F9-DD19-405E-B838-8FB0AAA8B8BF}" destId="{4F3F7930-A8F4-452A-8090-D2AA04CC312A}" srcOrd="4" destOrd="0" parTransId="{97883457-6ACA-49F8-A877-8C1FB7D7E8AA}" sibTransId="{A18B033F-8DA5-40EE-BE85-B854AD514658}"/>
    <dgm:cxn modelId="{7FD76EEF-DF55-4988-81CC-CD06B2F00354}" srcId="{94CDF2F9-DD19-405E-B838-8FB0AAA8B8BF}" destId="{7DDC2A59-116D-4E40-8B96-EE71655067ED}" srcOrd="2" destOrd="0" parTransId="{7C358B62-59DC-4904-8549-A943F36614E0}" sibTransId="{933FA6DC-6F01-4F59-90C5-7F2242335044}"/>
    <dgm:cxn modelId="{D025E423-C0C8-F542-A8D5-C06DEB6F086D}" type="presParOf" srcId="{61FBEDDD-1AFB-374D-A55A-6F8DCE7FEBE7}" destId="{4B5B22AA-F726-A540-9EF1-889B9149E5B8}" srcOrd="0" destOrd="0" presId="urn:microsoft.com/office/officeart/2005/8/layout/arrow1"/>
    <dgm:cxn modelId="{29982939-1CF9-9B42-A82B-7993A7FFC51B}" type="presParOf" srcId="{61FBEDDD-1AFB-374D-A55A-6F8DCE7FEBE7}" destId="{18EF3CE4-D264-8741-947A-BF0F3AAA3F5B}" srcOrd="1" destOrd="0" presId="urn:microsoft.com/office/officeart/2005/8/layout/arrow1"/>
    <dgm:cxn modelId="{D1997E40-C4FA-F643-90C7-1DEEFFCD94A6}" type="presParOf" srcId="{61FBEDDD-1AFB-374D-A55A-6F8DCE7FEBE7}" destId="{EA87241D-BD0B-7C4E-9C18-985493A97A82}" srcOrd="2" destOrd="0" presId="urn:microsoft.com/office/officeart/2005/8/layout/arrow1"/>
    <dgm:cxn modelId="{53B16092-3EAD-5A4D-B480-4CAD70E66B13}" type="presParOf" srcId="{61FBEDDD-1AFB-374D-A55A-6F8DCE7FEBE7}" destId="{E088995F-45BA-5E4B-B8FF-04E83106F9DC}" srcOrd="3" destOrd="0" presId="urn:microsoft.com/office/officeart/2005/8/layout/arrow1"/>
    <dgm:cxn modelId="{1AD8BD38-D574-9A4F-BE02-15D597347712}" type="presParOf" srcId="{61FBEDDD-1AFB-374D-A55A-6F8DCE7FEBE7}" destId="{205AD234-8BE0-E345-B3FE-A2E1CFBF8222}" srcOrd="4" destOrd="0" presId="urn:microsoft.com/office/officeart/2005/8/layout/arrow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B5B22AA-F726-A540-9EF1-889B9149E5B8}">
      <dsp:nvSpPr>
        <dsp:cNvPr id="0" name=""/>
        <dsp:cNvSpPr/>
      </dsp:nvSpPr>
      <dsp:spPr>
        <a:xfrm>
          <a:off x="4399043" y="215"/>
          <a:ext cx="1717513" cy="1717513"/>
        </a:xfrm>
        <a:prstGeom prst="upArrow">
          <a:avLst>
            <a:gd name="adj1" fmla="val 50000"/>
            <a:gd name="adj2" fmla="val 35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Clean data</a:t>
          </a:r>
        </a:p>
      </dsp:txBody>
      <dsp:txXfrm>
        <a:off x="4828421" y="300780"/>
        <a:ext cx="858757" cy="1416948"/>
      </dsp:txXfrm>
    </dsp:sp>
    <dsp:sp modelId="{18EF3CE4-D264-8741-947A-BF0F3AAA3F5B}">
      <dsp:nvSpPr>
        <dsp:cNvPr id="0" name=""/>
        <dsp:cNvSpPr/>
      </dsp:nvSpPr>
      <dsp:spPr>
        <a:xfrm rot="4320000">
          <a:off x="5784134" y="1006542"/>
          <a:ext cx="1717513" cy="1717513"/>
        </a:xfrm>
        <a:prstGeom prst="upArrow">
          <a:avLst>
            <a:gd name="adj1" fmla="val 50000"/>
            <a:gd name="adj2" fmla="val 35000"/>
          </a:avLst>
        </a:prstGeom>
        <a:solidFill>
          <a:schemeClr val="accent5">
            <a:hueOff val="-1689636"/>
            <a:satOff val="-4355"/>
            <a:lumOff val="-294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Data Wrangling</a:t>
          </a:r>
        </a:p>
      </dsp:txBody>
      <dsp:txXfrm rot="-5400000">
        <a:off x="5791490" y="1482359"/>
        <a:ext cx="1416948" cy="858757"/>
      </dsp:txXfrm>
    </dsp:sp>
    <dsp:sp modelId="{EA87241D-BD0B-7C4E-9C18-985493A97A82}">
      <dsp:nvSpPr>
        <dsp:cNvPr id="0" name=""/>
        <dsp:cNvSpPr/>
      </dsp:nvSpPr>
      <dsp:spPr>
        <a:xfrm rot="8640000">
          <a:off x="5255076" y="2634814"/>
          <a:ext cx="1717513" cy="1717513"/>
        </a:xfrm>
        <a:prstGeom prst="upArrow">
          <a:avLst>
            <a:gd name="adj1" fmla="val 50000"/>
            <a:gd name="adj2" fmla="val 35000"/>
          </a:avLst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T test – unequal variances </a:t>
          </a:r>
        </a:p>
      </dsp:txBody>
      <dsp:txXfrm rot="10800000">
        <a:off x="5596120" y="2663515"/>
        <a:ext cx="858757" cy="1416948"/>
      </dsp:txXfrm>
    </dsp:sp>
    <dsp:sp modelId="{E088995F-45BA-5E4B-B8FF-04E83106F9DC}">
      <dsp:nvSpPr>
        <dsp:cNvPr id="0" name=""/>
        <dsp:cNvSpPr/>
      </dsp:nvSpPr>
      <dsp:spPr>
        <a:xfrm rot="12960000">
          <a:off x="3543009" y="2634814"/>
          <a:ext cx="1717513" cy="1717513"/>
        </a:xfrm>
        <a:prstGeom prst="upArrow">
          <a:avLst>
            <a:gd name="adj1" fmla="val 50000"/>
            <a:gd name="adj2" fmla="val 35000"/>
          </a:avLst>
        </a:prstGeom>
        <a:solidFill>
          <a:schemeClr val="accent5">
            <a:hueOff val="-5068907"/>
            <a:satOff val="-13064"/>
            <a:lumOff val="-882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Python pandas</a:t>
          </a:r>
        </a:p>
      </dsp:txBody>
      <dsp:txXfrm rot="10800000">
        <a:off x="4060721" y="2663515"/>
        <a:ext cx="858757" cy="1416948"/>
      </dsp:txXfrm>
    </dsp:sp>
    <dsp:sp modelId="{205AD234-8BE0-E345-B3FE-A2E1CFBF8222}">
      <dsp:nvSpPr>
        <dsp:cNvPr id="0" name=""/>
        <dsp:cNvSpPr/>
      </dsp:nvSpPr>
      <dsp:spPr>
        <a:xfrm rot="17280000">
          <a:off x="3013952" y="1006542"/>
          <a:ext cx="1717513" cy="1717513"/>
        </a:xfrm>
        <a:prstGeom prst="upArrow">
          <a:avLst>
            <a:gd name="adj1" fmla="val 50000"/>
            <a:gd name="adj2" fmla="val 35000"/>
          </a:avLst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Graph</a:t>
          </a:r>
        </a:p>
      </dsp:txBody>
      <dsp:txXfrm rot="5400000">
        <a:off x="3307162" y="1482359"/>
        <a:ext cx="1416948" cy="85875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arrow1">
  <dgm:title val=""/>
  <dgm:desc val=""/>
  <dgm:catLst>
    <dgm:cat type="relationship" pri="7000"/>
    <dgm:cat type="process" pri="3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axis="ch" ptType="node" func="cnt" op="equ" val="2">
        <dgm:choose name="Name2">
          <dgm:if name="Name3" func="var" arg="dir" op="equ" val="norm">
            <dgm:alg type="cycle">
              <dgm:param type="rotPath" val="alongPath"/>
              <dgm:param type="stAng" val="270"/>
            </dgm:alg>
          </dgm:if>
          <dgm:else name="Name4">
            <dgm:alg type="cycle">
              <dgm:param type="rotPath" val="alongPath"/>
              <dgm:param type="stAng" val="90"/>
              <dgm:param type="spanAng" val="-360"/>
            </dgm:alg>
          </dgm:else>
        </dgm:choose>
      </dgm:if>
      <dgm:else name="Name5">
        <dgm:choose name="Name6">
          <dgm:if name="Name7" func="var" arg="dir" op="equ" val="norm">
            <dgm:alg type="cycle">
              <dgm:param type="rotPath" val="alongPath"/>
            </dgm:alg>
          </dgm:if>
          <dgm:else name="Name8">
            <dgm:alg type="cycle">
              <dgm:param type="rotPath" val="alongPath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2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0.1"/>
          <dgm:constr type="diam" refType="w" refFor="ch" refPtType="node" fact="1.1"/>
        </dgm:constrLst>
      </dgm:if>
      <dgm:if name="Name11" axis="ch" ptType="node" func="cnt" op="equ" val="5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24"/>
        </dgm:constrLst>
      </dgm:if>
      <dgm:if name="Name12" axis="ch" ptType="node" func="cnt" op="equ" val="6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2"/>
        </dgm:constrLst>
      </dgm:if>
      <dgm:if name="Name13" axis="ch" ptType="node" func="cnt" op="equ" val="8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15"/>
        </dgm:constrLst>
      </dgm:if>
      <dgm:if name="Name14" axis="ch" ptType="node" func="cnt" op="equ" val="10">
        <dgm:constrLst>
          <dgm:constr type="primFontSz" for="ch" ptType="node" op="lte" val="65"/>
          <dgm:constr type="w" for="ch" ptType="node" refType="w"/>
          <dgm:constr type="h" for="ch" ptType="node" refType="w" refFor="ch" refPtType="node"/>
          <dgm:constr type="sibSp" refType="w" refFor="ch" refPtType="node" fact="-0.24"/>
        </dgm:constrLst>
      </dgm:if>
      <dgm:else name="Name15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35"/>
        </dgm:constrLst>
      </dgm:else>
    </dgm:choose>
    <dgm:ruleLst/>
    <dgm:forEach name="Name16" axis="ch" ptType="node">
      <dgm:layoutNode name="arrow">
        <dgm:varLst>
          <dgm:bulletEnabled val="1"/>
        </dgm:varLst>
        <dgm:alg type="tx"/>
        <dgm:shape xmlns:r="http://schemas.openxmlformats.org/officeDocument/2006/relationships" type="upArrow" r:blip="">
          <dgm:adjLst>
            <dgm:adj idx="2" val="0.35"/>
          </dgm:adjLst>
        </dgm:shape>
        <dgm:presOf axis="desOrSelf" ptType="node"/>
        <dgm:constrLst/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7F5F6A-430D-AE4B-BFD5-BD2D475FE770}" type="datetimeFigureOut">
              <a:rPr lang="en-US" smtClean="0"/>
              <a:t>5/10/21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00D124-6F3D-7448-A6B4-B54AB378CA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3790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00D124-6F3D-7448-A6B4-B54AB378CA0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6226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00D124-6F3D-7448-A6B4-B54AB378CA0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782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00D124-6F3D-7448-A6B4-B54AB378CA0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2322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00D124-6F3D-7448-A6B4-B54AB378CA0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8705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53070-DFF0-7840-8990-244514B354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7984DC-2181-D340-80D2-AD614CFBC0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96BD5F-8033-2E43-8B41-DE18F0AD4D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121F9-165A-C24B-8B14-C1B25C97B7BF}" type="datetimeFigureOut">
              <a:rPr lang="en-US" smtClean="0"/>
              <a:t>5/10/21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0D28D2-E1E0-FE4D-AA8F-3D1155F954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8CE03B-3A51-9348-BAB2-D5FC56111E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DA159-6EF2-944E-A8D5-C1B08A5258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182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50893-EDB5-8C4D-B99C-942BD8306F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677A28-21DD-1C4E-B4B9-A65E5F34B5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0A95D4-1408-B34A-8964-FCD3230D2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121F9-165A-C24B-8B14-C1B25C97B7BF}" type="datetimeFigureOut">
              <a:rPr lang="en-US" smtClean="0"/>
              <a:t>5/10/21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3A2D19-552D-C344-968C-43B871F265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73D314-DC81-9A4C-ACA6-D34C56605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DA159-6EF2-944E-A8D5-C1B08A5258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2147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13A0815-1AD9-3044-8969-459B5B722C0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DE9ADF-FC09-784D-94E7-ADB713B743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F81D41-A15E-F64A-AF06-24011737DF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121F9-165A-C24B-8B14-C1B25C97B7BF}" type="datetimeFigureOut">
              <a:rPr lang="en-US" smtClean="0"/>
              <a:t>5/10/21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889687-855C-D34E-8A58-51C84A6605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5D8DD1-50F4-134F-9CDE-2C89EFD06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DA159-6EF2-944E-A8D5-C1B08A5258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4856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A3CF3-E7BF-2B44-B713-782F5B117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9EC0C3-ED2C-CC48-9AB9-731FC72584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642A61-DA61-E841-9680-E9278782F8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121F9-165A-C24B-8B14-C1B25C97B7BF}" type="datetimeFigureOut">
              <a:rPr lang="en-US" smtClean="0"/>
              <a:t>5/10/21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EA4E59-CCC3-374B-B901-C824FD2E6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E5362C-A4D0-C649-AD58-E1195C887C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DA159-6EF2-944E-A8D5-C1B08A5258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8983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C56BE1-2187-F44F-B5C3-AF2047ABEB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7E68-776B-654D-BF45-5BA438A74C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D1FCCA-BECF-E247-BE29-D71928FD8A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121F9-165A-C24B-8B14-C1B25C97B7BF}" type="datetimeFigureOut">
              <a:rPr lang="en-US" smtClean="0"/>
              <a:t>5/10/21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B810FC-53C2-8F49-80F7-1FA8CF4D3A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70DA2-FC6D-7748-AECA-ED61FDCAD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DA159-6EF2-944E-A8D5-C1B08A5258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1869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B9AA2-ECF7-1149-BF0F-F56ACAE20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038F52-C251-5240-A885-2248E9A0DD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2B6E46-F53D-BA41-BF6D-E83DE39D61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A06DEA-1050-044B-B03C-89896FF0DC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121F9-165A-C24B-8B14-C1B25C97B7BF}" type="datetimeFigureOut">
              <a:rPr lang="en-US" smtClean="0"/>
              <a:t>5/10/21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C0A498-D295-D440-9DA8-5D4CDD457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4A76C7-FB25-9E48-AC98-5E1CD73B02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DA159-6EF2-944E-A8D5-C1B08A5258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7792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D7CD3A-EC42-394E-BE0A-149A9E9FE5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DD9D59-F160-9F4A-929B-4E1772530B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600B73-74B1-4C43-83AE-406027CFD9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AA4FB0-8701-594F-A05F-EA74EA2632C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8686D7D-B276-BA45-83C3-D63F49FFC5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AB07FAF-4D3A-3849-96AE-B2EF80A99E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121F9-165A-C24B-8B14-C1B25C97B7BF}" type="datetimeFigureOut">
              <a:rPr lang="en-US" smtClean="0"/>
              <a:t>5/10/21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C6A7C7A-A295-6B4E-9C2C-2194395DED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39C2FF-9E18-B64A-B6A1-C483B62590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DA159-6EF2-944E-A8D5-C1B08A5258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209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479682-2B8E-4E45-9900-19186226F6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C38D021-9045-9F4C-AE02-2157BB1543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121F9-165A-C24B-8B14-C1B25C97B7BF}" type="datetimeFigureOut">
              <a:rPr lang="en-US" smtClean="0"/>
              <a:t>5/10/21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80DBC7-D9CE-2F4D-9987-F252D76F06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C7B803-694C-5148-B288-B38DA5975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DA159-6EF2-944E-A8D5-C1B08A5258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3240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F08372E-0501-7149-9EDA-93FA3F52E7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121F9-165A-C24B-8B14-C1B25C97B7BF}" type="datetimeFigureOut">
              <a:rPr lang="en-US" smtClean="0"/>
              <a:t>5/10/21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401828-025E-0E41-8EA6-E653554A2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635E97-E1BF-C44D-9F09-DBE9057312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DA159-6EF2-944E-A8D5-C1B08A5258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489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490EE9-2CFC-FE4A-BE8E-F804CAC6F8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93D417-BCE6-2E4C-BF3A-BDECC20483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146C25-370C-B34F-BC90-A91068B6C0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A7CE4B-31F9-1443-8AD5-A1FE2043E6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121F9-165A-C24B-8B14-C1B25C97B7BF}" type="datetimeFigureOut">
              <a:rPr lang="en-US" smtClean="0"/>
              <a:t>5/10/21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40AD37-FF60-C240-89BF-11EAEEF6BA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0A14E4-4AC7-F44E-B0C9-1A3652642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DA159-6EF2-944E-A8D5-C1B08A5258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3231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3778CE-3733-4C47-85FB-721D6A953B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C3CA59E-F38B-B643-A613-1C9E004C950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BE57B-49B3-A942-9840-596F39B04E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09000B-668E-E548-A9A0-463C71A411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121F9-165A-C24B-8B14-C1B25C97B7BF}" type="datetimeFigureOut">
              <a:rPr lang="en-US" smtClean="0"/>
              <a:t>5/10/21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A15E2F-0AD8-2548-BEE8-B8AD455F16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5750AE-A453-9447-8EA5-9842A9EE4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DA159-6EF2-944E-A8D5-C1B08A5258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7190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D2DA39D-AD09-7641-9553-FE11F4DD68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14A58E-6986-6345-BC2E-939AE5685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8CC66-F062-244A-A62A-33028F8720E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A121F9-165A-C24B-8B14-C1B25C97B7BF}" type="datetimeFigureOut">
              <a:rPr lang="en-US" smtClean="0"/>
              <a:t>5/10/21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12E3C4-5006-CC4E-B666-549EE2A7C0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A1AA87-B0CE-1B4C-8722-1F224FB0AC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BDA159-6EF2-944E-A8D5-C1B08A5258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4401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aggle.com/kaggle/sf-salaries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88294908-8B00-4F58-BBBA-20F71A40A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4364C879-1404-4203-8E9D-CC5DE0A621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2782" y="-1386168"/>
            <a:ext cx="2424873" cy="3611191"/>
          </a:xfrm>
          <a:custGeom>
            <a:avLst/>
            <a:gdLst>
              <a:gd name="connsiteX0" fmla="*/ 0 w 2424873"/>
              <a:gd name="connsiteY0" fmla="*/ 2424874 h 3611191"/>
              <a:gd name="connsiteX1" fmla="*/ 2424873 w 2424873"/>
              <a:gd name="connsiteY1" fmla="*/ 0 h 3611191"/>
              <a:gd name="connsiteX2" fmla="*/ 2424873 w 2424873"/>
              <a:gd name="connsiteY2" fmla="*/ 3611191 h 3611191"/>
              <a:gd name="connsiteX3" fmla="*/ 1186317 w 2424873"/>
              <a:gd name="connsiteY3" fmla="*/ 3611191 h 3611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4873" h="3611191">
                <a:moveTo>
                  <a:pt x="0" y="2424874"/>
                </a:moveTo>
                <a:lnTo>
                  <a:pt x="2424873" y="0"/>
                </a:lnTo>
                <a:lnTo>
                  <a:pt x="2424873" y="3611191"/>
                </a:lnTo>
                <a:lnTo>
                  <a:pt x="1186317" y="361119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84617302-4B0D-4351-A6BB-6F0930D9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571000" y="-338582"/>
            <a:ext cx="1635955" cy="1635955"/>
          </a:xfrm>
          <a:custGeom>
            <a:avLst/>
            <a:gdLst>
              <a:gd name="connsiteX0" fmla="*/ 0 w 1635955"/>
              <a:gd name="connsiteY0" fmla="*/ 957987 h 1635955"/>
              <a:gd name="connsiteX1" fmla="*/ 957987 w 1635955"/>
              <a:gd name="connsiteY1" fmla="*/ 0 h 1635955"/>
              <a:gd name="connsiteX2" fmla="*/ 1635955 w 1635955"/>
              <a:gd name="connsiteY2" fmla="*/ 0 h 1635955"/>
              <a:gd name="connsiteX3" fmla="*/ 1635955 w 1635955"/>
              <a:gd name="connsiteY3" fmla="*/ 1635955 h 1635955"/>
              <a:gd name="connsiteX4" fmla="*/ 0 w 1635955"/>
              <a:gd name="connsiteY4" fmla="*/ 1635955 h 1635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955" h="1635955">
                <a:moveTo>
                  <a:pt x="0" y="957987"/>
                </a:moveTo>
                <a:lnTo>
                  <a:pt x="957987" y="0"/>
                </a:lnTo>
                <a:lnTo>
                  <a:pt x="1635955" y="0"/>
                </a:lnTo>
                <a:lnTo>
                  <a:pt x="1635955" y="1635955"/>
                </a:lnTo>
                <a:lnTo>
                  <a:pt x="0" y="1635955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DA2C7802-C2E0-4218-8F89-8DD7CCD2CD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7985" y="-6588"/>
            <a:ext cx="4059393" cy="2548110"/>
          </a:xfrm>
          <a:custGeom>
            <a:avLst/>
            <a:gdLst>
              <a:gd name="connsiteX0" fmla="*/ 0 w 4059393"/>
              <a:gd name="connsiteY0" fmla="*/ 1511282 h 2548110"/>
              <a:gd name="connsiteX1" fmla="*/ 1511282 w 4059393"/>
              <a:gd name="connsiteY1" fmla="*/ 0 h 2548110"/>
              <a:gd name="connsiteX2" fmla="*/ 4059393 w 4059393"/>
              <a:gd name="connsiteY2" fmla="*/ 2548110 h 2548110"/>
              <a:gd name="connsiteX3" fmla="*/ 0 w 4059393"/>
              <a:gd name="connsiteY3" fmla="*/ 2548110 h 2548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9393" h="2548110">
                <a:moveTo>
                  <a:pt x="0" y="1511282"/>
                </a:moveTo>
                <a:lnTo>
                  <a:pt x="1511282" y="0"/>
                </a:lnTo>
                <a:lnTo>
                  <a:pt x="4059393" y="2548110"/>
                </a:lnTo>
                <a:lnTo>
                  <a:pt x="0" y="254811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A6D7111A-21E5-4EE9-8A78-10E5530F01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262924" y="1465780"/>
            <a:ext cx="1185708" cy="118570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A3969E80-A77B-49FC-9122-D89AFD5EE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-29557" y="5198743"/>
            <a:ext cx="2444907" cy="2366116"/>
          </a:xfrm>
          <a:custGeom>
            <a:avLst/>
            <a:gdLst>
              <a:gd name="connsiteX0" fmla="*/ 0 w 2203753"/>
              <a:gd name="connsiteY0" fmla="*/ 0 h 2132734"/>
              <a:gd name="connsiteX1" fmla="*/ 2203753 w 2203753"/>
              <a:gd name="connsiteY1" fmla="*/ 0 h 2132734"/>
              <a:gd name="connsiteX2" fmla="*/ 2203753 w 2203753"/>
              <a:gd name="connsiteY2" fmla="*/ 576461 h 2132734"/>
              <a:gd name="connsiteX3" fmla="*/ 647480 w 2203753"/>
              <a:gd name="connsiteY3" fmla="*/ 2132734 h 2132734"/>
              <a:gd name="connsiteX4" fmla="*/ 0 w 2203753"/>
              <a:gd name="connsiteY4" fmla="*/ 1485255 h 2132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753" h="2132734">
                <a:moveTo>
                  <a:pt x="0" y="0"/>
                </a:moveTo>
                <a:lnTo>
                  <a:pt x="2203753" y="0"/>
                </a:lnTo>
                <a:lnTo>
                  <a:pt x="2203753" y="576461"/>
                </a:lnTo>
                <a:lnTo>
                  <a:pt x="647480" y="2132734"/>
                </a:lnTo>
                <a:lnTo>
                  <a:pt x="0" y="1485255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849CA57-76BD-4CF2-80BA-D7A46A01B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769787" y="5439893"/>
            <a:ext cx="928467" cy="928467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35E9085E-E730-4768-83D4-6CB7E98971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401311" y="734311"/>
            <a:ext cx="5389379" cy="5389379"/>
          </a:xfrm>
          <a:custGeom>
            <a:avLst/>
            <a:gdLst>
              <a:gd name="connsiteX0" fmla="*/ 0 w 5389379"/>
              <a:gd name="connsiteY0" fmla="*/ 540040 h 5389379"/>
              <a:gd name="connsiteX1" fmla="*/ 540040 w 5389379"/>
              <a:gd name="connsiteY1" fmla="*/ 0 h 5389379"/>
              <a:gd name="connsiteX2" fmla="*/ 5389379 w 5389379"/>
              <a:gd name="connsiteY2" fmla="*/ 0 h 5389379"/>
              <a:gd name="connsiteX3" fmla="*/ 5389379 w 5389379"/>
              <a:gd name="connsiteY3" fmla="*/ 4838655 h 5389379"/>
              <a:gd name="connsiteX4" fmla="*/ 4838655 w 5389379"/>
              <a:gd name="connsiteY4" fmla="*/ 5389379 h 5389379"/>
              <a:gd name="connsiteX5" fmla="*/ 0 w 5389379"/>
              <a:gd name="connsiteY5" fmla="*/ 5389379 h 538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89379" h="5389379">
                <a:moveTo>
                  <a:pt x="0" y="540040"/>
                </a:moveTo>
                <a:lnTo>
                  <a:pt x="540040" y="0"/>
                </a:lnTo>
                <a:lnTo>
                  <a:pt x="5389379" y="0"/>
                </a:lnTo>
                <a:lnTo>
                  <a:pt x="5389379" y="4838655"/>
                </a:lnTo>
                <a:lnTo>
                  <a:pt x="4838655" y="5389379"/>
                </a:lnTo>
                <a:lnTo>
                  <a:pt x="0" y="53893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973272FE-A474-4CAE-8CA2-BCC8B476C3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00283" y="33283"/>
            <a:ext cx="6791435" cy="6791435"/>
          </a:xfrm>
          <a:custGeom>
            <a:avLst/>
            <a:gdLst>
              <a:gd name="connsiteX0" fmla="*/ 1860938 w 6791435"/>
              <a:gd name="connsiteY0" fmla="*/ 81158 h 6791435"/>
              <a:gd name="connsiteX1" fmla="*/ 1942096 w 6791435"/>
              <a:gd name="connsiteY1" fmla="*/ 0 h 6791435"/>
              <a:gd name="connsiteX2" fmla="*/ 6791435 w 6791435"/>
              <a:gd name="connsiteY2" fmla="*/ 0 h 6791435"/>
              <a:gd name="connsiteX3" fmla="*/ 6791435 w 6791435"/>
              <a:gd name="connsiteY3" fmla="*/ 4838655 h 6791435"/>
              <a:gd name="connsiteX4" fmla="*/ 6710277 w 6791435"/>
              <a:gd name="connsiteY4" fmla="*/ 4919813 h 6791435"/>
              <a:gd name="connsiteX5" fmla="*/ 6710277 w 6791435"/>
              <a:gd name="connsiteY5" fmla="*/ 81158 h 6791435"/>
              <a:gd name="connsiteX6" fmla="*/ 0 w 6791435"/>
              <a:gd name="connsiteY6" fmla="*/ 1942096 h 6791435"/>
              <a:gd name="connsiteX7" fmla="*/ 81158 w 6791435"/>
              <a:gd name="connsiteY7" fmla="*/ 1860938 h 6791435"/>
              <a:gd name="connsiteX8" fmla="*/ 81158 w 6791435"/>
              <a:gd name="connsiteY8" fmla="*/ 6710277 h 6791435"/>
              <a:gd name="connsiteX9" fmla="*/ 4919813 w 6791435"/>
              <a:gd name="connsiteY9" fmla="*/ 6710277 h 6791435"/>
              <a:gd name="connsiteX10" fmla="*/ 4838655 w 6791435"/>
              <a:gd name="connsiteY10" fmla="*/ 6791435 h 6791435"/>
              <a:gd name="connsiteX11" fmla="*/ 0 w 6791435"/>
              <a:gd name="connsiteY11" fmla="*/ 6791435 h 679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791435" h="6791435">
                <a:moveTo>
                  <a:pt x="1860938" y="81158"/>
                </a:moveTo>
                <a:lnTo>
                  <a:pt x="1942096" y="0"/>
                </a:lnTo>
                <a:lnTo>
                  <a:pt x="6791435" y="0"/>
                </a:lnTo>
                <a:lnTo>
                  <a:pt x="6791435" y="4838655"/>
                </a:lnTo>
                <a:lnTo>
                  <a:pt x="6710277" y="4919813"/>
                </a:lnTo>
                <a:lnTo>
                  <a:pt x="6710277" y="81158"/>
                </a:lnTo>
                <a:close/>
                <a:moveTo>
                  <a:pt x="0" y="1942096"/>
                </a:moveTo>
                <a:lnTo>
                  <a:pt x="81158" y="1860938"/>
                </a:lnTo>
                <a:lnTo>
                  <a:pt x="81158" y="6710277"/>
                </a:lnTo>
                <a:lnTo>
                  <a:pt x="4919813" y="6710277"/>
                </a:lnTo>
                <a:lnTo>
                  <a:pt x="4838655" y="6791435"/>
                </a:lnTo>
                <a:lnTo>
                  <a:pt x="0" y="67914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19D8559-65B3-8544-9915-A19E0A49D8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39633" y="4518923"/>
            <a:ext cx="3312734" cy="1141851"/>
          </a:xfrm>
          <a:noFill/>
        </p:spPr>
        <p:txBody>
          <a:bodyPr>
            <a:normAutofit/>
          </a:bodyPr>
          <a:lstStyle/>
          <a:p>
            <a:r>
              <a:rPr lang="en-US" sz="2000">
                <a:solidFill>
                  <a:srgbClr val="080808"/>
                </a:solidFill>
              </a:rPr>
              <a:t>Jasmine Wung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C78E66-B6E5-0143-815E-AD55C19AF1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04642" y="2353641"/>
            <a:ext cx="5782716" cy="2150719"/>
          </a:xfrm>
          <a:noFill/>
        </p:spPr>
        <p:txBody>
          <a:bodyPr anchor="ctr">
            <a:normAutofit/>
          </a:bodyPr>
          <a:lstStyle/>
          <a:p>
            <a:r>
              <a:rPr lang="en-US" sz="3600">
                <a:solidFill>
                  <a:srgbClr val="080808"/>
                </a:solidFill>
              </a:rPr>
              <a:t>SF Salaries</a:t>
            </a:r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E07981EA-05A6-437C-88D7-B377B92B0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9823" y="5457591"/>
            <a:ext cx="2231794" cy="2568811"/>
          </a:xfrm>
          <a:custGeom>
            <a:avLst/>
            <a:gdLst>
              <a:gd name="connsiteX0" fmla="*/ 0 w 2940086"/>
              <a:gd name="connsiteY0" fmla="*/ 0 h 3384061"/>
              <a:gd name="connsiteX1" fmla="*/ 2496112 w 2940086"/>
              <a:gd name="connsiteY1" fmla="*/ 0 h 3384061"/>
              <a:gd name="connsiteX2" fmla="*/ 2940086 w 2940086"/>
              <a:gd name="connsiteY2" fmla="*/ 443975 h 3384061"/>
              <a:gd name="connsiteX3" fmla="*/ 0 w 2940086"/>
              <a:gd name="connsiteY3" fmla="*/ 3384061 h 3384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0086" h="3384061">
                <a:moveTo>
                  <a:pt x="0" y="0"/>
                </a:moveTo>
                <a:lnTo>
                  <a:pt x="2496112" y="0"/>
                </a:lnTo>
                <a:lnTo>
                  <a:pt x="2940086" y="443975"/>
                </a:lnTo>
                <a:lnTo>
                  <a:pt x="0" y="338406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15E3C750-986E-4769-B1AE-49289FBE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720059" y="5243545"/>
            <a:ext cx="959985" cy="959985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762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337752-3D97-364D-AB7A-E510F16B79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US" sz="3600"/>
              <a:t>T-test result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D1A2A8-D26D-904B-AB93-F6FC144AC3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9" y="1782981"/>
            <a:ext cx="4008384" cy="439398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2011 vs 2014 </a:t>
            </a:r>
          </a:p>
          <a:p>
            <a:pPr marL="0" indent="0">
              <a:buNone/>
            </a:pPr>
            <a:r>
              <a:rPr lang="en-US" sz="2000" dirty="0"/>
              <a:t>Other Pay:</a:t>
            </a:r>
          </a:p>
          <a:p>
            <a:pPr marL="0" indent="0">
              <a:buNone/>
            </a:pPr>
            <a:r>
              <a:rPr lang="en-US" sz="2000" dirty="0"/>
              <a:t>P value = 0.05301594523875309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D03568B8-07DA-DB4F-B135-A42250A7E9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5320" y="1895936"/>
            <a:ext cx="6253212" cy="4135982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731107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337752-3D97-364D-AB7A-E510F16B79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US" sz="3600"/>
              <a:t>T-test result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D1A2A8-D26D-904B-AB93-F6FC144AC3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9" y="1782981"/>
            <a:ext cx="4008384" cy="439398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2011 vs 2014 </a:t>
            </a:r>
          </a:p>
          <a:p>
            <a:pPr marL="0" indent="0">
              <a:buNone/>
            </a:pPr>
            <a:r>
              <a:rPr lang="en-US" sz="2000" dirty="0"/>
              <a:t>Total Pay: </a:t>
            </a:r>
          </a:p>
          <a:p>
            <a:pPr marL="0" indent="0">
              <a:buNone/>
            </a:pPr>
            <a:r>
              <a:rPr lang="en-US" sz="2000" dirty="0"/>
              <a:t>P value = 1.708230711684556e-24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9203E61A-4F84-2D49-8280-345981E9F3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5320" y="1960314"/>
            <a:ext cx="6253212" cy="4007226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4160808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2FB12AE-71D1-47FD-9AC3-EE2C074245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2D6BF0-A7EE-0148-BBAB-657BA2955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21792"/>
            <a:ext cx="4989890" cy="541324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3600"/>
              <a:t>Result</a:t>
            </a:r>
            <a:endParaRPr lang="en-US" sz="3600" kern="1200">
              <a:latin typeface="+mj-lt"/>
              <a:ea typeface="+mj-ea"/>
              <a:cs typeface="+mj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4853C7E-3CBA-4464-865F-6044D94B1B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338487" y="2994212"/>
            <a:ext cx="1345385" cy="668410"/>
          </a:xfrm>
          <a:custGeom>
            <a:avLst/>
            <a:gdLst>
              <a:gd name="connsiteX0" fmla="*/ 0 w 1345385"/>
              <a:gd name="connsiteY0" fmla="*/ 668410 h 668410"/>
              <a:gd name="connsiteX1" fmla="*/ 672692 w 1345385"/>
              <a:gd name="connsiteY1" fmla="*/ 0 h 668410"/>
              <a:gd name="connsiteX2" fmla="*/ 1345385 w 1345385"/>
              <a:gd name="connsiteY2" fmla="*/ 668410 h 668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45385" h="668410">
                <a:moveTo>
                  <a:pt x="0" y="668410"/>
                </a:moveTo>
                <a:lnTo>
                  <a:pt x="672692" y="0"/>
                </a:lnTo>
                <a:lnTo>
                  <a:pt x="1345385" y="668410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5EFEC59-B929-4851-9DEF-9106F27979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3480" y="2760304"/>
            <a:ext cx="418137" cy="418137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C132392-D5FF-4588-8FA1-5BAD77BF64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508836" y="4124955"/>
            <a:ext cx="635336" cy="635336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7EAC045-695C-4E73-9B7C-AFD6FB22DA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36522" y="4621062"/>
            <a:ext cx="224347" cy="224347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404A7A3A-BEAE-4BC6-A163-5D0E5F8C46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10175676" y="5597890"/>
            <a:ext cx="2982940" cy="1481975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2ED3B7D-405D-4DFA-8608-B6DE746718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46240" y="5280494"/>
            <a:ext cx="841505" cy="841505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D786D9-C4AA-204A-A46F-0BB2F21ECA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643466"/>
            <a:ext cx="5452532" cy="5571065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FF0000"/>
                </a:solidFill>
              </a:rPr>
              <a:t>All pay has increased overtime</a:t>
            </a:r>
            <a:r>
              <a:rPr lang="en-US" sz="2000" dirty="0"/>
              <a:t>, including base pay, overtime pay, other pay and total pay. The p value are all </a:t>
            </a:r>
            <a:r>
              <a:rPr lang="en-US" sz="2000" dirty="0">
                <a:solidFill>
                  <a:srgbClr val="FF0000"/>
                </a:solidFill>
              </a:rPr>
              <a:t>smaller than or around 0.05</a:t>
            </a:r>
            <a:r>
              <a:rPr lang="en-US" sz="2000" dirty="0"/>
              <a:t>, hence there are </a:t>
            </a:r>
            <a:r>
              <a:rPr lang="en-US" sz="2000" dirty="0">
                <a:solidFill>
                  <a:srgbClr val="FF0000"/>
                </a:solidFill>
              </a:rPr>
              <a:t>significant evidence</a:t>
            </a:r>
            <a:r>
              <a:rPr lang="en-US" sz="2000" dirty="0"/>
              <a:t> to conclude null hypothesis can be rejected</a:t>
            </a:r>
            <a:endParaRPr lang="en-US" altLang="zh-TW" sz="2000" dirty="0"/>
          </a:p>
          <a:p>
            <a:pPr marL="0" indent="0">
              <a:buNone/>
            </a:pPr>
            <a:endParaRPr lang="en-US" altLang="zh-TW" sz="2000" dirty="0"/>
          </a:p>
        </p:txBody>
      </p:sp>
    </p:spTree>
    <p:extLst>
      <p:ext uri="{BB962C8B-B14F-4D97-AF65-F5344CB8AC3E}">
        <p14:creationId xmlns:p14="http://schemas.microsoft.com/office/powerpoint/2010/main" val="6686206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2FB12AE-71D1-47FD-9AC3-EE2C074245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C2D34E-F1AF-1340-8EE6-987070F1BC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21792"/>
            <a:ext cx="4989890" cy="5413248"/>
          </a:xfrm>
        </p:spPr>
        <p:txBody>
          <a:bodyPr>
            <a:normAutofit/>
          </a:bodyPr>
          <a:lstStyle/>
          <a:p>
            <a:r>
              <a:rPr lang="en-US" sz="3600" dirty="0"/>
              <a:t>Hypothesis 2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4853C7E-3CBA-4464-865F-6044D94B1B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338487" y="2994212"/>
            <a:ext cx="1345385" cy="668410"/>
          </a:xfrm>
          <a:custGeom>
            <a:avLst/>
            <a:gdLst>
              <a:gd name="connsiteX0" fmla="*/ 0 w 1345385"/>
              <a:gd name="connsiteY0" fmla="*/ 668410 h 668410"/>
              <a:gd name="connsiteX1" fmla="*/ 672692 w 1345385"/>
              <a:gd name="connsiteY1" fmla="*/ 0 h 668410"/>
              <a:gd name="connsiteX2" fmla="*/ 1345385 w 1345385"/>
              <a:gd name="connsiteY2" fmla="*/ 668410 h 668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45385" h="668410">
                <a:moveTo>
                  <a:pt x="0" y="668410"/>
                </a:moveTo>
                <a:lnTo>
                  <a:pt x="672692" y="0"/>
                </a:lnTo>
                <a:lnTo>
                  <a:pt x="1345385" y="668410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5EFEC59-B929-4851-9DEF-9106F27979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3480" y="2760304"/>
            <a:ext cx="418137" cy="418137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C132392-D5FF-4588-8FA1-5BAD77BF64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508836" y="4124955"/>
            <a:ext cx="635336" cy="635336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7EAC045-695C-4E73-9B7C-AFD6FB22DA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36522" y="4621062"/>
            <a:ext cx="224347" cy="224347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404A7A3A-BEAE-4BC6-A163-5D0E5F8C46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10175676" y="5597890"/>
            <a:ext cx="2982940" cy="1481975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2ED3B7D-405D-4DFA-8608-B6DE746718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46240" y="5280494"/>
            <a:ext cx="841505" cy="841505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57FA14-BCDD-5248-80F1-AA324CFB29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643466"/>
            <a:ext cx="5452532" cy="5571065"/>
          </a:xfrm>
          <a:noFill/>
        </p:spPr>
        <p:txBody>
          <a:bodyPr anchor="ctr">
            <a:normAutofit/>
          </a:bodyPr>
          <a:lstStyle/>
          <a:p>
            <a:r>
              <a:rPr lang="en-US" sz="2000" b="1"/>
              <a:t>H₁:</a:t>
            </a:r>
            <a:r>
              <a:rPr lang="en-US" sz="2000"/>
              <a:t> for the Top 5 job titles, total pay has increased overtime</a:t>
            </a:r>
          </a:p>
          <a:p>
            <a:r>
              <a:rPr lang="en-US" sz="2000" b="1"/>
              <a:t>H₂:</a:t>
            </a:r>
            <a:r>
              <a:rPr lang="en-US" sz="2000"/>
              <a:t> for the top 5 job titles, total pay has not increased overtime</a:t>
            </a:r>
          </a:p>
        </p:txBody>
      </p:sp>
    </p:spTree>
    <p:extLst>
      <p:ext uri="{BB962C8B-B14F-4D97-AF65-F5344CB8AC3E}">
        <p14:creationId xmlns:p14="http://schemas.microsoft.com/office/powerpoint/2010/main" val="2069146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1B2800-738B-CF42-B156-2294572D85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US" sz="3600"/>
              <a:t>Top 10 Most Common Jobs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" name="Content Placeholder 5">
            <a:extLst>
              <a:ext uri="{FF2B5EF4-FFF2-40B4-BE49-F238E27FC236}">
                <a16:creationId xmlns:a16="http://schemas.microsoft.com/office/drawing/2014/main" id="{ED0B72A0-FB57-D644-A9E1-69D8413CE0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5334" y="1779204"/>
            <a:ext cx="7412089" cy="3965467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Isosceles Triangle 21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5248875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8F88A2-E744-0549-847F-C67907BCB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US" sz="3600"/>
              <a:t>5 most common job sample table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aphicFrame>
        <p:nvGraphicFramePr>
          <p:cNvPr id="7" name="Content Placeholder 3">
            <a:extLst>
              <a:ext uri="{FF2B5EF4-FFF2-40B4-BE49-F238E27FC236}">
                <a16:creationId xmlns:a16="http://schemas.microsoft.com/office/drawing/2014/main" id="{975360F9-0C91-F84C-9272-034A4B1BBE6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11388382"/>
              </p:ext>
            </p:extLst>
          </p:nvPr>
        </p:nvGraphicFramePr>
        <p:xfrm>
          <a:off x="1341409" y="1935308"/>
          <a:ext cx="9792280" cy="3749040"/>
        </p:xfrm>
        <a:graphic>
          <a:graphicData uri="http://schemas.openxmlformats.org/drawingml/2006/table">
            <a:tbl>
              <a:tblPr firstRow="1" bandRow="1">
                <a:noFill/>
                <a:tableStyleId>{5C22544A-7EE6-4342-B048-85BDC9FD1C3A}</a:tableStyleId>
              </a:tblPr>
              <a:tblGrid>
                <a:gridCol w="470021">
                  <a:extLst>
                    <a:ext uri="{9D8B030D-6E8A-4147-A177-3AD203B41FA5}">
                      <a16:colId xmlns:a16="http://schemas.microsoft.com/office/drawing/2014/main" val="4176087711"/>
                    </a:ext>
                  </a:extLst>
                </a:gridCol>
                <a:gridCol w="1011885">
                  <a:extLst>
                    <a:ext uri="{9D8B030D-6E8A-4147-A177-3AD203B41FA5}">
                      <a16:colId xmlns:a16="http://schemas.microsoft.com/office/drawing/2014/main" val="3854437892"/>
                    </a:ext>
                  </a:extLst>
                </a:gridCol>
                <a:gridCol w="754834">
                  <a:extLst>
                    <a:ext uri="{9D8B030D-6E8A-4147-A177-3AD203B41FA5}">
                      <a16:colId xmlns:a16="http://schemas.microsoft.com/office/drawing/2014/main" val="2055937260"/>
                    </a:ext>
                  </a:extLst>
                </a:gridCol>
                <a:gridCol w="708333">
                  <a:extLst>
                    <a:ext uri="{9D8B030D-6E8A-4147-A177-3AD203B41FA5}">
                      <a16:colId xmlns:a16="http://schemas.microsoft.com/office/drawing/2014/main" val="1657054127"/>
                    </a:ext>
                  </a:extLst>
                </a:gridCol>
                <a:gridCol w="859132">
                  <a:extLst>
                    <a:ext uri="{9D8B030D-6E8A-4147-A177-3AD203B41FA5}">
                      <a16:colId xmlns:a16="http://schemas.microsoft.com/office/drawing/2014/main" val="3707434132"/>
                    </a:ext>
                  </a:extLst>
                </a:gridCol>
                <a:gridCol w="744371">
                  <a:extLst>
                    <a:ext uri="{9D8B030D-6E8A-4147-A177-3AD203B41FA5}">
                      <a16:colId xmlns:a16="http://schemas.microsoft.com/office/drawing/2014/main" val="4166924334"/>
                    </a:ext>
                  </a:extLst>
                </a:gridCol>
                <a:gridCol w="686245">
                  <a:extLst>
                    <a:ext uri="{9D8B030D-6E8A-4147-A177-3AD203B41FA5}">
                      <a16:colId xmlns:a16="http://schemas.microsoft.com/office/drawing/2014/main" val="586795090"/>
                    </a:ext>
                  </a:extLst>
                </a:gridCol>
                <a:gridCol w="624634">
                  <a:extLst>
                    <a:ext uri="{9D8B030D-6E8A-4147-A177-3AD203B41FA5}">
                      <a16:colId xmlns:a16="http://schemas.microsoft.com/office/drawing/2014/main" val="1066212177"/>
                    </a:ext>
                  </a:extLst>
                </a:gridCol>
                <a:gridCol w="1056106">
                  <a:extLst>
                    <a:ext uri="{9D8B030D-6E8A-4147-A177-3AD203B41FA5}">
                      <a16:colId xmlns:a16="http://schemas.microsoft.com/office/drawing/2014/main" val="2403503047"/>
                    </a:ext>
                  </a:extLst>
                </a:gridCol>
                <a:gridCol w="686245">
                  <a:extLst>
                    <a:ext uri="{9D8B030D-6E8A-4147-A177-3AD203B41FA5}">
                      <a16:colId xmlns:a16="http://schemas.microsoft.com/office/drawing/2014/main" val="253433015"/>
                    </a:ext>
                  </a:extLst>
                </a:gridCol>
                <a:gridCol w="526984">
                  <a:extLst>
                    <a:ext uri="{9D8B030D-6E8A-4147-A177-3AD203B41FA5}">
                      <a16:colId xmlns:a16="http://schemas.microsoft.com/office/drawing/2014/main" val="782696825"/>
                    </a:ext>
                  </a:extLst>
                </a:gridCol>
                <a:gridCol w="635097">
                  <a:extLst>
                    <a:ext uri="{9D8B030D-6E8A-4147-A177-3AD203B41FA5}">
                      <a16:colId xmlns:a16="http://schemas.microsoft.com/office/drawing/2014/main" val="4043670462"/>
                    </a:ext>
                  </a:extLst>
                </a:gridCol>
                <a:gridCol w="644397">
                  <a:extLst>
                    <a:ext uri="{9D8B030D-6E8A-4147-A177-3AD203B41FA5}">
                      <a16:colId xmlns:a16="http://schemas.microsoft.com/office/drawing/2014/main" val="4129116643"/>
                    </a:ext>
                  </a:extLst>
                </a:gridCol>
                <a:gridCol w="383996">
                  <a:extLst>
                    <a:ext uri="{9D8B030D-6E8A-4147-A177-3AD203B41FA5}">
                      <a16:colId xmlns:a16="http://schemas.microsoft.com/office/drawing/2014/main" val="3039220622"/>
                    </a:ext>
                  </a:extLst>
                </a:gridCol>
              </a:tblGrid>
              <a:tr h="777533">
                <a:tc>
                  <a:txBody>
                    <a:bodyPr/>
                    <a:lstStyle/>
                    <a:p>
                      <a:pPr algn="ctr"/>
                      <a:br>
                        <a:rPr lang="en-US" sz="1000" b="1" cap="none" spc="0" dirty="0">
                          <a:solidFill>
                            <a:schemeClr val="bg1"/>
                          </a:solidFill>
                          <a:effectLst/>
                        </a:rPr>
                      </a:br>
                      <a:r>
                        <a:rPr lang="en-US" sz="1000" b="1" cap="none" spc="0" dirty="0">
                          <a:solidFill>
                            <a:schemeClr val="bg1"/>
                          </a:solidFill>
                          <a:effectLst/>
                        </a:rPr>
                        <a:t>Id</a:t>
                      </a:r>
                    </a:p>
                  </a:txBody>
                  <a:tcPr marL="29932" marR="21380" marT="42760" marB="4276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cap="none" spc="0" dirty="0" err="1">
                          <a:solidFill>
                            <a:schemeClr val="bg1"/>
                          </a:solidFill>
                          <a:effectLst/>
                        </a:rPr>
                        <a:t>EmployeeName</a:t>
                      </a:r>
                      <a:endParaRPr lang="en-US" sz="1000" b="1" cap="none" spc="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29932" marR="21380" marT="42760" marB="4276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cap="none" spc="0" dirty="0" err="1">
                          <a:solidFill>
                            <a:schemeClr val="bg1"/>
                          </a:solidFill>
                          <a:effectLst/>
                        </a:rPr>
                        <a:t>JobTitle</a:t>
                      </a:r>
                      <a:endParaRPr lang="en-US" sz="1000" b="1" cap="none" spc="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29932" marR="21380" marT="42760" marB="4276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cap="none" spc="0">
                          <a:solidFill>
                            <a:schemeClr val="bg1"/>
                          </a:solidFill>
                          <a:effectLst/>
                        </a:rPr>
                        <a:t>BasePay</a:t>
                      </a:r>
                    </a:p>
                  </a:txBody>
                  <a:tcPr marL="29932" marR="21380" marT="42760" marB="4276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cap="none" spc="0">
                          <a:solidFill>
                            <a:schemeClr val="bg1"/>
                          </a:solidFill>
                          <a:effectLst/>
                        </a:rPr>
                        <a:t>OvertimePay</a:t>
                      </a:r>
                    </a:p>
                  </a:txBody>
                  <a:tcPr marL="29932" marR="21380" marT="42760" marB="4276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cap="none" spc="0">
                          <a:solidFill>
                            <a:schemeClr val="bg1"/>
                          </a:solidFill>
                          <a:effectLst/>
                        </a:rPr>
                        <a:t>OtherPay</a:t>
                      </a:r>
                    </a:p>
                  </a:txBody>
                  <a:tcPr marL="29932" marR="21380" marT="42760" marB="4276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cap="none" spc="0">
                          <a:solidFill>
                            <a:schemeClr val="bg1"/>
                          </a:solidFill>
                          <a:effectLst/>
                        </a:rPr>
                        <a:t>Benefits</a:t>
                      </a:r>
                    </a:p>
                  </a:txBody>
                  <a:tcPr marL="29932" marR="21380" marT="42760" marB="4276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cap="none" spc="0">
                          <a:solidFill>
                            <a:schemeClr val="bg1"/>
                          </a:solidFill>
                          <a:effectLst/>
                        </a:rPr>
                        <a:t>TotalPay</a:t>
                      </a:r>
                    </a:p>
                  </a:txBody>
                  <a:tcPr marL="29932" marR="21380" marT="42760" marB="4276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cap="none" spc="0">
                          <a:solidFill>
                            <a:schemeClr val="bg1"/>
                          </a:solidFill>
                          <a:effectLst/>
                        </a:rPr>
                        <a:t>TotalPayBenefits</a:t>
                      </a:r>
                    </a:p>
                  </a:txBody>
                  <a:tcPr marL="29932" marR="21380" marT="42760" marB="4276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cap="none" spc="0">
                          <a:solidFill>
                            <a:schemeClr val="bg1"/>
                          </a:solidFill>
                          <a:effectLst/>
                        </a:rPr>
                        <a:t>Year</a:t>
                      </a:r>
                    </a:p>
                  </a:txBody>
                  <a:tcPr marL="29932" marR="21380" marT="42760" marB="4276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cap="none" spc="0">
                          <a:solidFill>
                            <a:schemeClr val="bg1"/>
                          </a:solidFill>
                          <a:effectLst/>
                        </a:rPr>
                        <a:t>Notes</a:t>
                      </a:r>
                    </a:p>
                  </a:txBody>
                  <a:tcPr marL="29932" marR="21380" marT="42760" marB="4276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cap="none" spc="0">
                          <a:solidFill>
                            <a:schemeClr val="bg1"/>
                          </a:solidFill>
                          <a:effectLst/>
                        </a:rPr>
                        <a:t>Agency</a:t>
                      </a:r>
                    </a:p>
                  </a:txBody>
                  <a:tcPr marL="29932" marR="21380" marT="42760" marB="4276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cap="none" spc="0">
                          <a:solidFill>
                            <a:schemeClr val="bg1"/>
                          </a:solidFill>
                          <a:effectLst/>
                        </a:rPr>
                        <a:t>Status</a:t>
                      </a:r>
                    </a:p>
                  </a:txBody>
                  <a:tcPr marL="29932" marR="21380" marT="42760" marB="4276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1" cap="none" spc="0">
                        <a:solidFill>
                          <a:schemeClr val="bg1"/>
                        </a:solidFill>
                      </a:endParaRPr>
                    </a:p>
                  </a:txBody>
                  <a:tcPr marL="29932" marR="21380" marT="42760" marB="4276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8258869"/>
                  </a:ext>
                </a:extLst>
              </a:tr>
              <a:tr h="64916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cap="none" spc="0">
                          <a:solidFill>
                            <a:schemeClr val="tx1"/>
                          </a:solidFill>
                          <a:effectLst/>
                        </a:rPr>
                        <a:t>36314</a:t>
                      </a:r>
                    </a:p>
                  </a:txBody>
                  <a:tcPr marL="29932" marR="21380" marT="21380" marB="4276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cap="none" spc="0">
                          <a:solidFill>
                            <a:schemeClr val="tx1"/>
                          </a:solidFill>
                          <a:effectLst/>
                        </a:rPr>
                        <a:t>36315</a:t>
                      </a:r>
                    </a:p>
                  </a:txBody>
                  <a:tcPr marL="29932" marR="21380" marT="21380" marB="4276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cap="none" spc="0">
                          <a:solidFill>
                            <a:schemeClr val="tx1"/>
                          </a:solidFill>
                          <a:effectLst/>
                        </a:rPr>
                        <a:t>Eric Neff</a:t>
                      </a:r>
                    </a:p>
                  </a:txBody>
                  <a:tcPr marL="29932" marR="21380" marT="21380" marB="4276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cap="none" spc="0" dirty="0">
                          <a:solidFill>
                            <a:schemeClr val="tx1"/>
                          </a:solidFill>
                          <a:effectLst/>
                        </a:rPr>
                        <a:t>Police Officer 3</a:t>
                      </a:r>
                    </a:p>
                  </a:txBody>
                  <a:tcPr marL="29932" marR="21380" marT="21380" marB="4276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cap="none" spc="0" dirty="0">
                          <a:solidFill>
                            <a:schemeClr val="tx1"/>
                          </a:solidFill>
                          <a:effectLst/>
                        </a:rPr>
                        <a:t>109118.22</a:t>
                      </a:r>
                    </a:p>
                  </a:txBody>
                  <a:tcPr marL="29932" marR="21380" marT="21380" marB="4276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cap="none" spc="0" dirty="0">
                          <a:solidFill>
                            <a:schemeClr val="tx1"/>
                          </a:solidFill>
                          <a:effectLst/>
                        </a:rPr>
                        <a:t>27043.59</a:t>
                      </a:r>
                    </a:p>
                  </a:txBody>
                  <a:tcPr marL="29932" marR="21380" marT="21380" marB="4276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cap="none" spc="0">
                          <a:solidFill>
                            <a:schemeClr val="tx1"/>
                          </a:solidFill>
                          <a:effectLst/>
                        </a:rPr>
                        <a:t>109131.14</a:t>
                      </a:r>
                    </a:p>
                  </a:txBody>
                  <a:tcPr marL="29932" marR="21380" marT="21380" marB="4276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cap="none" spc="0">
                          <a:solidFill>
                            <a:schemeClr val="tx1"/>
                          </a:solidFill>
                          <a:effectLst/>
                        </a:rPr>
                        <a:t>32140.44</a:t>
                      </a:r>
                    </a:p>
                  </a:txBody>
                  <a:tcPr marL="29932" marR="21380" marT="21380" marB="4276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cap="none" spc="0">
                          <a:solidFill>
                            <a:schemeClr val="tx1"/>
                          </a:solidFill>
                          <a:effectLst/>
                        </a:rPr>
                        <a:t>245292.95</a:t>
                      </a:r>
                    </a:p>
                  </a:txBody>
                  <a:tcPr marL="29932" marR="21380" marT="21380" marB="4276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cap="none" spc="0">
                          <a:solidFill>
                            <a:schemeClr val="tx1"/>
                          </a:solidFill>
                          <a:effectLst/>
                        </a:rPr>
                        <a:t>277433.39</a:t>
                      </a:r>
                    </a:p>
                  </a:txBody>
                  <a:tcPr marL="29932" marR="21380" marT="21380" marB="4276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cap="none" spc="0">
                          <a:solidFill>
                            <a:schemeClr val="tx1"/>
                          </a:solidFill>
                          <a:effectLst/>
                        </a:rPr>
                        <a:t>2012</a:t>
                      </a:r>
                    </a:p>
                  </a:txBody>
                  <a:tcPr marL="29932" marR="21380" marT="21380" marB="4276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cap="none" spc="0">
                          <a:solidFill>
                            <a:schemeClr val="tx1"/>
                          </a:solidFill>
                          <a:effectLst/>
                        </a:rPr>
                        <a:t>NaN</a:t>
                      </a:r>
                    </a:p>
                  </a:txBody>
                  <a:tcPr marL="29932" marR="21380" marT="21380" marB="4276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cap="none" spc="0">
                          <a:solidFill>
                            <a:schemeClr val="tx1"/>
                          </a:solidFill>
                          <a:effectLst/>
                        </a:rPr>
                        <a:t>San Francisco</a:t>
                      </a:r>
                    </a:p>
                  </a:txBody>
                  <a:tcPr marL="29932" marR="21380" marT="21380" marB="4276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cap="none" spc="0">
                          <a:solidFill>
                            <a:schemeClr val="tx1"/>
                          </a:solidFill>
                          <a:effectLst/>
                        </a:rPr>
                        <a:t>NaN</a:t>
                      </a:r>
                    </a:p>
                  </a:txBody>
                  <a:tcPr marL="29932" marR="21380" marT="21380" marB="4276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84105742"/>
                  </a:ext>
                </a:extLst>
              </a:tr>
              <a:tr h="64916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cap="none" spc="0">
                          <a:solidFill>
                            <a:schemeClr val="tx1"/>
                          </a:solidFill>
                          <a:effectLst/>
                        </a:rPr>
                        <a:t>36317</a:t>
                      </a:r>
                    </a:p>
                  </a:txBody>
                  <a:tcPr marL="29932" marR="21380" marT="21380" marB="4276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cap="none" spc="0">
                          <a:solidFill>
                            <a:schemeClr val="tx1"/>
                          </a:solidFill>
                          <a:effectLst/>
                        </a:rPr>
                        <a:t>36318</a:t>
                      </a:r>
                    </a:p>
                  </a:txBody>
                  <a:tcPr marL="29932" marR="21380" marT="21380" marB="4276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cap="none" spc="0">
                          <a:solidFill>
                            <a:schemeClr val="tx1"/>
                          </a:solidFill>
                          <a:effectLst/>
                        </a:rPr>
                        <a:t>Timothy Gibson</a:t>
                      </a:r>
                    </a:p>
                  </a:txBody>
                  <a:tcPr marL="29932" marR="21380" marT="21380" marB="4276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cap="none" spc="0">
                          <a:solidFill>
                            <a:schemeClr val="tx1"/>
                          </a:solidFill>
                          <a:effectLst/>
                        </a:rPr>
                        <a:t>Police Officer 3</a:t>
                      </a:r>
                    </a:p>
                  </a:txBody>
                  <a:tcPr marL="29932" marR="21380" marT="21380" marB="4276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cap="none" spc="0" dirty="0">
                          <a:solidFill>
                            <a:schemeClr val="tx1"/>
                          </a:solidFill>
                          <a:effectLst/>
                        </a:rPr>
                        <a:t>95449.67</a:t>
                      </a:r>
                    </a:p>
                  </a:txBody>
                  <a:tcPr marL="29932" marR="21380" marT="21380" marB="4276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cap="none" spc="0" dirty="0">
                          <a:solidFill>
                            <a:schemeClr val="tx1"/>
                          </a:solidFill>
                          <a:effectLst/>
                        </a:rPr>
                        <a:t>5481.28</a:t>
                      </a:r>
                    </a:p>
                  </a:txBody>
                  <a:tcPr marL="29932" marR="21380" marT="21380" marB="4276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cap="none" spc="0" dirty="0">
                          <a:solidFill>
                            <a:schemeClr val="tx1"/>
                          </a:solidFill>
                          <a:effectLst/>
                        </a:rPr>
                        <a:t>148736.75</a:t>
                      </a:r>
                    </a:p>
                  </a:txBody>
                  <a:tcPr marL="29932" marR="21380" marT="21380" marB="4276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cap="none" spc="0">
                          <a:solidFill>
                            <a:schemeClr val="tx1"/>
                          </a:solidFill>
                          <a:effectLst/>
                        </a:rPr>
                        <a:t>27377.58</a:t>
                      </a:r>
                    </a:p>
                  </a:txBody>
                  <a:tcPr marL="29932" marR="21380" marT="21380" marB="4276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cap="none" spc="0">
                          <a:solidFill>
                            <a:schemeClr val="tx1"/>
                          </a:solidFill>
                          <a:effectLst/>
                        </a:rPr>
                        <a:t>249667.70</a:t>
                      </a:r>
                    </a:p>
                  </a:txBody>
                  <a:tcPr marL="29932" marR="21380" marT="21380" marB="4276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cap="none" spc="0">
                          <a:solidFill>
                            <a:schemeClr val="tx1"/>
                          </a:solidFill>
                          <a:effectLst/>
                        </a:rPr>
                        <a:t>277045.28</a:t>
                      </a:r>
                    </a:p>
                  </a:txBody>
                  <a:tcPr marL="29932" marR="21380" marT="21380" marB="4276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cap="none" spc="0">
                          <a:solidFill>
                            <a:schemeClr val="tx1"/>
                          </a:solidFill>
                          <a:effectLst/>
                        </a:rPr>
                        <a:t>2012</a:t>
                      </a:r>
                    </a:p>
                  </a:txBody>
                  <a:tcPr marL="29932" marR="21380" marT="21380" marB="4276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cap="none" spc="0">
                          <a:solidFill>
                            <a:schemeClr val="tx1"/>
                          </a:solidFill>
                          <a:effectLst/>
                        </a:rPr>
                        <a:t>NaN</a:t>
                      </a:r>
                    </a:p>
                  </a:txBody>
                  <a:tcPr marL="29932" marR="21380" marT="21380" marB="4276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cap="none" spc="0">
                          <a:solidFill>
                            <a:schemeClr val="tx1"/>
                          </a:solidFill>
                          <a:effectLst/>
                        </a:rPr>
                        <a:t>San Francisco</a:t>
                      </a:r>
                    </a:p>
                  </a:txBody>
                  <a:tcPr marL="29932" marR="21380" marT="21380" marB="4276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cap="none" spc="0">
                          <a:solidFill>
                            <a:schemeClr val="tx1"/>
                          </a:solidFill>
                          <a:effectLst/>
                        </a:rPr>
                        <a:t>NaN</a:t>
                      </a:r>
                    </a:p>
                  </a:txBody>
                  <a:tcPr marL="29932" marR="21380" marT="21380" marB="4276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7848135"/>
                  </a:ext>
                </a:extLst>
              </a:tr>
              <a:tr h="64916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cap="none" spc="0">
                          <a:solidFill>
                            <a:schemeClr val="tx1"/>
                          </a:solidFill>
                          <a:effectLst/>
                        </a:rPr>
                        <a:t>36349</a:t>
                      </a:r>
                    </a:p>
                  </a:txBody>
                  <a:tcPr marL="29932" marR="21380" marT="21380" marB="4276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cap="none" spc="0">
                          <a:solidFill>
                            <a:schemeClr val="tx1"/>
                          </a:solidFill>
                          <a:effectLst/>
                        </a:rPr>
                        <a:t>36350</a:t>
                      </a:r>
                    </a:p>
                  </a:txBody>
                  <a:tcPr marL="29932" marR="21380" marT="21380" marB="4276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cap="none" spc="0">
                          <a:solidFill>
                            <a:schemeClr val="tx1"/>
                          </a:solidFill>
                          <a:effectLst/>
                        </a:rPr>
                        <a:t>Constantine Zachos</a:t>
                      </a:r>
                    </a:p>
                  </a:txBody>
                  <a:tcPr marL="29932" marR="21380" marT="21380" marB="4276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cap="none" spc="0">
                          <a:solidFill>
                            <a:schemeClr val="tx1"/>
                          </a:solidFill>
                          <a:effectLst/>
                        </a:rPr>
                        <a:t>Police Officer 3</a:t>
                      </a:r>
                    </a:p>
                  </a:txBody>
                  <a:tcPr marL="29932" marR="21380" marT="21380" marB="4276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cap="none" spc="0">
                          <a:solidFill>
                            <a:schemeClr val="tx1"/>
                          </a:solidFill>
                          <a:effectLst/>
                        </a:rPr>
                        <a:t>102265.48</a:t>
                      </a:r>
                    </a:p>
                  </a:txBody>
                  <a:tcPr marL="29932" marR="21380" marT="21380" marB="4276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cap="none" spc="0">
                          <a:solidFill>
                            <a:schemeClr val="tx1"/>
                          </a:solidFill>
                          <a:effectLst/>
                        </a:rPr>
                        <a:t>8524.03</a:t>
                      </a:r>
                    </a:p>
                  </a:txBody>
                  <a:tcPr marL="29932" marR="21380" marT="21380" marB="4276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cap="none" spc="0" dirty="0">
                          <a:solidFill>
                            <a:schemeClr val="tx1"/>
                          </a:solidFill>
                          <a:effectLst/>
                        </a:rPr>
                        <a:t>112000.30</a:t>
                      </a:r>
                    </a:p>
                  </a:txBody>
                  <a:tcPr marL="29932" marR="21380" marT="21380" marB="4276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cap="none" spc="0" dirty="0">
                          <a:solidFill>
                            <a:schemeClr val="tx1"/>
                          </a:solidFill>
                          <a:effectLst/>
                        </a:rPr>
                        <a:t>47492.33</a:t>
                      </a:r>
                    </a:p>
                  </a:txBody>
                  <a:tcPr marL="29932" marR="21380" marT="21380" marB="4276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cap="none" spc="0" dirty="0">
                          <a:solidFill>
                            <a:schemeClr val="tx1"/>
                          </a:solidFill>
                          <a:effectLst/>
                        </a:rPr>
                        <a:t>222789.81</a:t>
                      </a:r>
                    </a:p>
                  </a:txBody>
                  <a:tcPr marL="29932" marR="21380" marT="21380" marB="4276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cap="none" spc="0">
                          <a:solidFill>
                            <a:schemeClr val="tx1"/>
                          </a:solidFill>
                          <a:effectLst/>
                        </a:rPr>
                        <a:t>270282.14</a:t>
                      </a:r>
                    </a:p>
                  </a:txBody>
                  <a:tcPr marL="29932" marR="21380" marT="21380" marB="4276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cap="none" spc="0">
                          <a:solidFill>
                            <a:schemeClr val="tx1"/>
                          </a:solidFill>
                          <a:effectLst/>
                        </a:rPr>
                        <a:t>2012</a:t>
                      </a:r>
                    </a:p>
                  </a:txBody>
                  <a:tcPr marL="29932" marR="21380" marT="21380" marB="4276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cap="none" spc="0">
                          <a:solidFill>
                            <a:schemeClr val="tx1"/>
                          </a:solidFill>
                          <a:effectLst/>
                        </a:rPr>
                        <a:t>NaN</a:t>
                      </a:r>
                    </a:p>
                  </a:txBody>
                  <a:tcPr marL="29932" marR="21380" marT="21380" marB="4276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cap="none" spc="0">
                          <a:solidFill>
                            <a:schemeClr val="tx1"/>
                          </a:solidFill>
                          <a:effectLst/>
                        </a:rPr>
                        <a:t>San Francisco</a:t>
                      </a:r>
                    </a:p>
                  </a:txBody>
                  <a:tcPr marL="29932" marR="21380" marT="21380" marB="4276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cap="none" spc="0">
                          <a:solidFill>
                            <a:schemeClr val="tx1"/>
                          </a:solidFill>
                          <a:effectLst/>
                        </a:rPr>
                        <a:t>NaN</a:t>
                      </a:r>
                    </a:p>
                  </a:txBody>
                  <a:tcPr marL="29932" marR="21380" marT="21380" marB="4276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7543349"/>
                  </a:ext>
                </a:extLst>
              </a:tr>
              <a:tr h="64916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cap="none" spc="0">
                          <a:solidFill>
                            <a:schemeClr val="tx1"/>
                          </a:solidFill>
                          <a:effectLst/>
                        </a:rPr>
                        <a:t>36478</a:t>
                      </a:r>
                    </a:p>
                  </a:txBody>
                  <a:tcPr marL="29932" marR="21380" marT="21380" marB="4276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cap="none" spc="0">
                          <a:solidFill>
                            <a:schemeClr val="tx1"/>
                          </a:solidFill>
                          <a:effectLst/>
                        </a:rPr>
                        <a:t>36479</a:t>
                      </a:r>
                    </a:p>
                  </a:txBody>
                  <a:tcPr marL="29932" marR="21380" marT="21380" marB="4276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cap="none" spc="0">
                          <a:solidFill>
                            <a:schemeClr val="tx1"/>
                          </a:solidFill>
                          <a:effectLst/>
                        </a:rPr>
                        <a:t>David Kucia</a:t>
                      </a:r>
                    </a:p>
                  </a:txBody>
                  <a:tcPr marL="29932" marR="21380" marT="21380" marB="4276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cap="none" spc="0">
                          <a:solidFill>
                            <a:schemeClr val="tx1"/>
                          </a:solidFill>
                          <a:effectLst/>
                        </a:rPr>
                        <a:t>Police Officer 3</a:t>
                      </a:r>
                    </a:p>
                  </a:txBody>
                  <a:tcPr marL="29932" marR="21380" marT="21380" marB="4276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cap="none" spc="0">
                          <a:solidFill>
                            <a:schemeClr val="tx1"/>
                          </a:solidFill>
                          <a:effectLst/>
                        </a:rPr>
                        <a:t>99304.33</a:t>
                      </a:r>
                    </a:p>
                  </a:txBody>
                  <a:tcPr marL="29932" marR="21380" marT="21380" marB="4276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cap="none" spc="0">
                          <a:solidFill>
                            <a:schemeClr val="tx1"/>
                          </a:solidFill>
                          <a:effectLst/>
                        </a:rPr>
                        <a:t>18181.32</a:t>
                      </a:r>
                    </a:p>
                  </a:txBody>
                  <a:tcPr marL="29932" marR="21380" marT="21380" marB="4276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cap="none" spc="0">
                          <a:solidFill>
                            <a:schemeClr val="tx1"/>
                          </a:solidFill>
                          <a:effectLst/>
                        </a:rPr>
                        <a:t>111506.56</a:t>
                      </a:r>
                    </a:p>
                  </a:txBody>
                  <a:tcPr marL="29932" marR="21380" marT="21380" marB="4276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cap="none" spc="0" dirty="0">
                          <a:solidFill>
                            <a:schemeClr val="tx1"/>
                          </a:solidFill>
                          <a:effectLst/>
                        </a:rPr>
                        <a:t>27819.75</a:t>
                      </a:r>
                    </a:p>
                  </a:txBody>
                  <a:tcPr marL="29932" marR="21380" marT="21380" marB="4276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cap="none" spc="0" dirty="0">
                          <a:solidFill>
                            <a:schemeClr val="tx1"/>
                          </a:solidFill>
                          <a:effectLst/>
                        </a:rPr>
                        <a:t>228992.21</a:t>
                      </a:r>
                    </a:p>
                  </a:txBody>
                  <a:tcPr marL="29932" marR="21380" marT="21380" marB="4276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cap="none" spc="0" dirty="0">
                          <a:solidFill>
                            <a:schemeClr val="tx1"/>
                          </a:solidFill>
                          <a:effectLst/>
                        </a:rPr>
                        <a:t>256811.96</a:t>
                      </a:r>
                    </a:p>
                  </a:txBody>
                  <a:tcPr marL="29932" marR="21380" marT="21380" marB="4276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cap="none" spc="0" dirty="0">
                          <a:solidFill>
                            <a:schemeClr val="tx1"/>
                          </a:solidFill>
                          <a:effectLst/>
                        </a:rPr>
                        <a:t>2012</a:t>
                      </a:r>
                    </a:p>
                  </a:txBody>
                  <a:tcPr marL="29932" marR="21380" marT="21380" marB="4276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cap="none" spc="0" dirty="0" err="1">
                          <a:solidFill>
                            <a:schemeClr val="tx1"/>
                          </a:solidFill>
                          <a:effectLst/>
                        </a:rPr>
                        <a:t>NaN</a:t>
                      </a:r>
                      <a:endParaRPr lang="en-US" sz="1000" cap="none" spc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9932" marR="21380" marT="21380" marB="4276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cap="none" spc="0" dirty="0">
                          <a:solidFill>
                            <a:schemeClr val="tx1"/>
                          </a:solidFill>
                          <a:effectLst/>
                        </a:rPr>
                        <a:t>San Francisco</a:t>
                      </a:r>
                    </a:p>
                  </a:txBody>
                  <a:tcPr marL="29932" marR="21380" marT="21380" marB="4276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cap="none" spc="0">
                          <a:solidFill>
                            <a:schemeClr val="tx1"/>
                          </a:solidFill>
                          <a:effectLst/>
                        </a:rPr>
                        <a:t>NaN</a:t>
                      </a:r>
                    </a:p>
                  </a:txBody>
                  <a:tcPr marL="29932" marR="21380" marT="21380" marB="4276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8643395"/>
                  </a:ext>
                </a:extLst>
              </a:tr>
              <a:tr h="37484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cap="none" spc="0">
                          <a:solidFill>
                            <a:schemeClr val="tx1"/>
                          </a:solidFill>
                          <a:effectLst/>
                        </a:rPr>
                        <a:t>36527</a:t>
                      </a:r>
                    </a:p>
                  </a:txBody>
                  <a:tcPr marL="29932" marR="21380" marT="21380" marB="4276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cap="none" spc="0">
                          <a:solidFill>
                            <a:schemeClr val="tx1"/>
                          </a:solidFill>
                          <a:effectLst/>
                        </a:rPr>
                        <a:t>36528</a:t>
                      </a:r>
                    </a:p>
                  </a:txBody>
                  <a:tcPr marL="29932" marR="21380" marT="21380" marB="4276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cap="none" spc="0">
                          <a:solidFill>
                            <a:schemeClr val="tx1"/>
                          </a:solidFill>
                          <a:effectLst/>
                        </a:rPr>
                        <a:t>Ruby Martin</a:t>
                      </a:r>
                    </a:p>
                  </a:txBody>
                  <a:tcPr marL="29932" marR="21380" marT="21380" marB="4276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cap="none" spc="0">
                          <a:solidFill>
                            <a:schemeClr val="tx1"/>
                          </a:solidFill>
                          <a:effectLst/>
                        </a:rPr>
                        <a:t>Registered Nurse</a:t>
                      </a:r>
                    </a:p>
                  </a:txBody>
                  <a:tcPr marL="29932" marR="21380" marT="21380" marB="4276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cap="none" spc="0">
                          <a:solidFill>
                            <a:schemeClr val="tx1"/>
                          </a:solidFill>
                          <a:effectLst/>
                        </a:rPr>
                        <a:t>174044.89</a:t>
                      </a:r>
                    </a:p>
                  </a:txBody>
                  <a:tcPr marL="29932" marR="21380" marT="21380" marB="4276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cap="none" spc="0">
                          <a:solidFill>
                            <a:schemeClr val="tx1"/>
                          </a:solidFill>
                          <a:effectLst/>
                        </a:rPr>
                        <a:t>949.50</a:t>
                      </a:r>
                    </a:p>
                  </a:txBody>
                  <a:tcPr marL="29932" marR="21380" marT="21380" marB="4276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cap="none" spc="0">
                          <a:solidFill>
                            <a:schemeClr val="tx1"/>
                          </a:solidFill>
                          <a:effectLst/>
                        </a:rPr>
                        <a:t>19811.98</a:t>
                      </a:r>
                    </a:p>
                  </a:txBody>
                  <a:tcPr marL="29932" marR="21380" marT="21380" marB="4276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cap="none" spc="0">
                          <a:solidFill>
                            <a:schemeClr val="tx1"/>
                          </a:solidFill>
                          <a:effectLst/>
                        </a:rPr>
                        <a:t>58670.20</a:t>
                      </a:r>
                    </a:p>
                  </a:txBody>
                  <a:tcPr marL="29932" marR="21380" marT="21380" marB="4276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cap="none" spc="0" dirty="0">
                          <a:solidFill>
                            <a:schemeClr val="tx1"/>
                          </a:solidFill>
                          <a:effectLst/>
                        </a:rPr>
                        <a:t>194806.37</a:t>
                      </a:r>
                    </a:p>
                  </a:txBody>
                  <a:tcPr marL="29932" marR="21380" marT="21380" marB="4276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cap="none" spc="0" dirty="0">
                          <a:solidFill>
                            <a:schemeClr val="tx1"/>
                          </a:solidFill>
                          <a:effectLst/>
                        </a:rPr>
                        <a:t>253476.57</a:t>
                      </a:r>
                    </a:p>
                  </a:txBody>
                  <a:tcPr marL="29932" marR="21380" marT="21380" marB="4276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cap="none" spc="0" dirty="0">
                          <a:solidFill>
                            <a:schemeClr val="tx1"/>
                          </a:solidFill>
                          <a:effectLst/>
                        </a:rPr>
                        <a:t>2012</a:t>
                      </a:r>
                    </a:p>
                  </a:txBody>
                  <a:tcPr marL="29932" marR="21380" marT="21380" marB="4276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cap="none" spc="0" dirty="0" err="1">
                          <a:solidFill>
                            <a:schemeClr val="tx1"/>
                          </a:solidFill>
                          <a:effectLst/>
                        </a:rPr>
                        <a:t>NaN</a:t>
                      </a:r>
                      <a:endParaRPr lang="en-US" sz="1000" cap="none" spc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9932" marR="21380" marT="21380" marB="4276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cap="none" spc="0" dirty="0">
                          <a:solidFill>
                            <a:schemeClr val="tx1"/>
                          </a:solidFill>
                          <a:effectLst/>
                        </a:rPr>
                        <a:t>San Francisco</a:t>
                      </a:r>
                    </a:p>
                  </a:txBody>
                  <a:tcPr marL="29932" marR="21380" marT="21380" marB="4276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cap="none" spc="0" dirty="0" err="1">
                          <a:solidFill>
                            <a:schemeClr val="tx1"/>
                          </a:solidFill>
                          <a:effectLst/>
                        </a:rPr>
                        <a:t>NaN</a:t>
                      </a:r>
                      <a:endParaRPr lang="en-US" sz="1000" cap="none" spc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9932" marR="21380" marT="21380" marB="4276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25827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245071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2082EC-52A2-8545-B23F-E0407DFF4C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US" sz="3600"/>
              <a:t>Total Pay for 5 most common job titles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621E607-37C5-4DE3-9E51-D1C7F3385C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9" y="1782981"/>
            <a:ext cx="4008384" cy="4393982"/>
          </a:xfrm>
        </p:spPr>
        <p:txBody>
          <a:bodyPr>
            <a:normAutofit/>
          </a:bodyPr>
          <a:lstStyle/>
          <a:p>
            <a:r>
              <a:rPr lang="en-US" sz="2000"/>
              <a:t>2012 mean: 65869</a:t>
            </a:r>
          </a:p>
          <a:p>
            <a:r>
              <a:rPr lang="en-US" sz="2000"/>
              <a:t>2013 mean: 71593</a:t>
            </a:r>
          </a:p>
          <a:p>
            <a:r>
              <a:rPr lang="en-US" sz="2000"/>
              <a:t>2014 mean: 66906</a:t>
            </a:r>
          </a:p>
          <a:p>
            <a:r>
              <a:rPr lang="en-US" sz="2000"/>
              <a:t>P value 2012 vs 2014: 0.0602723037973523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5C731D1C-00E6-0842-AE4A-8732599B0E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5320" y="1960314"/>
            <a:ext cx="6253212" cy="4007226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Isosceles Triangle 21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6049390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2FB12AE-71D1-47FD-9AC3-EE2C074245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2D6BF0-A7EE-0148-BBAB-657BA2955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21792"/>
            <a:ext cx="4989890" cy="541324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3600"/>
              <a:t>Result</a:t>
            </a:r>
            <a:endParaRPr lang="en-US" sz="3600" kern="1200">
              <a:latin typeface="+mj-lt"/>
              <a:ea typeface="+mj-ea"/>
              <a:cs typeface="+mj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4853C7E-3CBA-4464-865F-6044D94B1B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338487" y="2994212"/>
            <a:ext cx="1345385" cy="668410"/>
          </a:xfrm>
          <a:custGeom>
            <a:avLst/>
            <a:gdLst>
              <a:gd name="connsiteX0" fmla="*/ 0 w 1345385"/>
              <a:gd name="connsiteY0" fmla="*/ 668410 h 668410"/>
              <a:gd name="connsiteX1" fmla="*/ 672692 w 1345385"/>
              <a:gd name="connsiteY1" fmla="*/ 0 h 668410"/>
              <a:gd name="connsiteX2" fmla="*/ 1345385 w 1345385"/>
              <a:gd name="connsiteY2" fmla="*/ 668410 h 668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45385" h="668410">
                <a:moveTo>
                  <a:pt x="0" y="668410"/>
                </a:moveTo>
                <a:lnTo>
                  <a:pt x="672692" y="0"/>
                </a:lnTo>
                <a:lnTo>
                  <a:pt x="1345385" y="668410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5EFEC59-B929-4851-9DEF-9106F27979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3480" y="2760304"/>
            <a:ext cx="418137" cy="418137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C132392-D5FF-4588-8FA1-5BAD77BF64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508836" y="4124955"/>
            <a:ext cx="635336" cy="635336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7EAC045-695C-4E73-9B7C-AFD6FB22DA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36522" y="4621062"/>
            <a:ext cx="224347" cy="224347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404A7A3A-BEAE-4BC6-A163-5D0E5F8C46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10175676" y="5597890"/>
            <a:ext cx="2982940" cy="1481975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2ED3B7D-405D-4DFA-8608-B6DE746718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46240" y="5280494"/>
            <a:ext cx="841505" cy="841505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D786D9-C4AA-204A-A46F-0BB2F21ECA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643466"/>
            <a:ext cx="5452532" cy="5571065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FF0000"/>
                </a:solidFill>
              </a:rPr>
              <a:t>All total pay </a:t>
            </a:r>
            <a:r>
              <a:rPr lang="en-US" sz="2000" dirty="0"/>
              <a:t>for the top 5 most popular jobs have </a:t>
            </a:r>
            <a:r>
              <a:rPr lang="en-US" sz="2000" dirty="0">
                <a:solidFill>
                  <a:srgbClr val="FF0000"/>
                </a:solidFill>
              </a:rPr>
              <a:t>increased</a:t>
            </a:r>
            <a:r>
              <a:rPr lang="en-US" sz="2000" dirty="0"/>
              <a:t> but not by a lot. The number increase from 2012 to 2013 but decrease from 2013 to 2014. Moreover, comparing 2012 to 2014 the value did not change much and the </a:t>
            </a:r>
            <a:r>
              <a:rPr lang="en-US" sz="2000" dirty="0">
                <a:solidFill>
                  <a:srgbClr val="FF0000"/>
                </a:solidFill>
              </a:rPr>
              <a:t>p value is greater than 0.05</a:t>
            </a:r>
            <a:r>
              <a:rPr lang="en-US" sz="2000" dirty="0"/>
              <a:t> hence there is </a:t>
            </a:r>
            <a:r>
              <a:rPr lang="en-US" sz="2000" dirty="0">
                <a:solidFill>
                  <a:srgbClr val="FF0000"/>
                </a:solidFill>
              </a:rPr>
              <a:t>no enough evidence</a:t>
            </a:r>
            <a:r>
              <a:rPr lang="en-US" sz="2000" dirty="0"/>
              <a:t> to reject the null hypothesis.</a:t>
            </a:r>
            <a:endParaRPr lang="en-US" altLang="zh-TW" sz="2000" dirty="0"/>
          </a:p>
          <a:p>
            <a:pPr marL="0" indent="0">
              <a:buNone/>
            </a:pPr>
            <a:endParaRPr lang="en-US" altLang="zh-TW" sz="2000" dirty="0"/>
          </a:p>
        </p:txBody>
      </p:sp>
    </p:spTree>
    <p:extLst>
      <p:ext uri="{BB962C8B-B14F-4D97-AF65-F5344CB8AC3E}">
        <p14:creationId xmlns:p14="http://schemas.microsoft.com/office/powerpoint/2010/main" val="37630724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A297797-5C89-4791-8204-AB071FA1FB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2D6BF0-A7EE-0148-BBAB-657BA2955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43467"/>
            <a:ext cx="4804064" cy="5571065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3600" kern="1200">
                <a:latin typeface="+mj-lt"/>
                <a:ea typeface="+mj-ea"/>
                <a:cs typeface="+mj-cs"/>
              </a:rPr>
              <a:t>Recommendation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69BBA9B-8F4E-4D2B-BEFA-41A4754433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-415188" y="-231223"/>
            <a:ext cx="1409491" cy="1876653"/>
          </a:xfrm>
          <a:custGeom>
            <a:avLst/>
            <a:gdLst>
              <a:gd name="connsiteX0" fmla="*/ 0 w 1409491"/>
              <a:gd name="connsiteY0" fmla="*/ 643075 h 1876653"/>
              <a:gd name="connsiteX1" fmla="*/ 643075 w 1409491"/>
              <a:gd name="connsiteY1" fmla="*/ 0 h 1876653"/>
              <a:gd name="connsiteX2" fmla="*/ 1409491 w 1409491"/>
              <a:gd name="connsiteY2" fmla="*/ 0 h 1876653"/>
              <a:gd name="connsiteX3" fmla="*/ 1409491 w 1409491"/>
              <a:gd name="connsiteY3" fmla="*/ 1876653 h 1876653"/>
              <a:gd name="connsiteX4" fmla="*/ 1233578 w 1409491"/>
              <a:gd name="connsiteY4" fmla="*/ 1876653 h 1876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09491" h="1876653">
                <a:moveTo>
                  <a:pt x="0" y="643075"/>
                </a:moveTo>
                <a:lnTo>
                  <a:pt x="643075" y="0"/>
                </a:lnTo>
                <a:lnTo>
                  <a:pt x="1409491" y="0"/>
                </a:lnTo>
                <a:lnTo>
                  <a:pt x="1409491" y="1876653"/>
                </a:lnTo>
                <a:lnTo>
                  <a:pt x="1233578" y="1876653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51012D1-8033-40B1-9EC0-91390FFC74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01285" y="128278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D786D9-C4AA-204A-A46F-0BB2F21ECA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998" y="643467"/>
            <a:ext cx="5457533" cy="557106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2000" dirty="0"/>
              <a:t>In San Francisco, overall people's salary increase overtime, however it was not driven by the top five most common job in San Francisco. </a:t>
            </a:r>
          </a:p>
          <a:p>
            <a:pPr marL="0" indent="0">
              <a:buNone/>
            </a:pPr>
            <a:r>
              <a:rPr lang="en-US" sz="2000" dirty="0"/>
              <a:t>For company hiring manager trying to figure out the pay scale within the company, they should be expecting an </a:t>
            </a:r>
            <a:r>
              <a:rPr lang="en-US" sz="2000" dirty="0">
                <a:solidFill>
                  <a:srgbClr val="FF0000"/>
                </a:solidFill>
              </a:rPr>
              <a:t>increase of salary </a:t>
            </a:r>
            <a:r>
              <a:rPr lang="en-US" sz="2000" dirty="0"/>
              <a:t>across the board but not for certain occupation such as nurse and public service workers such as transit operator or police.</a:t>
            </a:r>
            <a:endParaRPr lang="en-US" altLang="zh-TW" sz="20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80943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D291F021-C45C-4D44-A2B8-A789E386CC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3444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0550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D5189306-04D9-4982-9EBE-938B344A11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102C4642-2AB4-49A1-89D9-3E5C01E99D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-1872577" y="1372793"/>
            <a:ext cx="6135300" cy="5537781"/>
          </a:xfrm>
          <a:custGeom>
            <a:avLst/>
            <a:gdLst>
              <a:gd name="connsiteX0" fmla="*/ 0 w 6135300"/>
              <a:gd name="connsiteY0" fmla="*/ 0 h 5537781"/>
              <a:gd name="connsiteX1" fmla="*/ 6135300 w 6135300"/>
              <a:gd name="connsiteY1" fmla="*/ 0 h 5537781"/>
              <a:gd name="connsiteX2" fmla="*/ 6135300 w 6135300"/>
              <a:gd name="connsiteY2" fmla="*/ 3548931 h 5537781"/>
              <a:gd name="connsiteX3" fmla="*/ 4146451 w 6135300"/>
              <a:gd name="connsiteY3" fmla="*/ 5537781 h 5537781"/>
              <a:gd name="connsiteX4" fmla="*/ 0 w 6135300"/>
              <a:gd name="connsiteY4" fmla="*/ 1391331 h 5537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35300" h="5537781">
                <a:moveTo>
                  <a:pt x="0" y="0"/>
                </a:moveTo>
                <a:lnTo>
                  <a:pt x="6135300" y="0"/>
                </a:lnTo>
                <a:lnTo>
                  <a:pt x="6135300" y="3548931"/>
                </a:lnTo>
                <a:lnTo>
                  <a:pt x="4146451" y="5537781"/>
                </a:lnTo>
                <a:lnTo>
                  <a:pt x="0" y="1391331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82EAAEF9-78E9-4B67-93B4-CD09F75703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069931" y="-1536286"/>
            <a:ext cx="6135300" cy="6135298"/>
          </a:xfrm>
          <a:custGeom>
            <a:avLst/>
            <a:gdLst>
              <a:gd name="connsiteX0" fmla="*/ 0 w 6135300"/>
              <a:gd name="connsiteY0" fmla="*/ 3971712 h 6135298"/>
              <a:gd name="connsiteX1" fmla="*/ 3971712 w 6135300"/>
              <a:gd name="connsiteY1" fmla="*/ 0 h 6135298"/>
              <a:gd name="connsiteX2" fmla="*/ 6135300 w 6135300"/>
              <a:gd name="connsiteY2" fmla="*/ 0 h 6135298"/>
              <a:gd name="connsiteX3" fmla="*/ 6135300 w 6135300"/>
              <a:gd name="connsiteY3" fmla="*/ 6135298 h 6135298"/>
              <a:gd name="connsiteX4" fmla="*/ 0 w 6135300"/>
              <a:gd name="connsiteY4" fmla="*/ 6135298 h 6135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35300" h="6135298">
                <a:moveTo>
                  <a:pt x="0" y="3971712"/>
                </a:moveTo>
                <a:lnTo>
                  <a:pt x="3971712" y="0"/>
                </a:lnTo>
                <a:lnTo>
                  <a:pt x="6135300" y="0"/>
                </a:lnTo>
                <a:lnTo>
                  <a:pt x="6135300" y="6135298"/>
                </a:lnTo>
                <a:lnTo>
                  <a:pt x="0" y="6135298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2CE23D09-8BA3-4FEE-892D-ACE847DC08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050242" y="292975"/>
            <a:ext cx="5056735" cy="9206602"/>
          </a:xfrm>
          <a:custGeom>
            <a:avLst/>
            <a:gdLst>
              <a:gd name="connsiteX0" fmla="*/ 0 w 5053652"/>
              <a:gd name="connsiteY0" fmla="*/ 209273 h 9200989"/>
              <a:gd name="connsiteX1" fmla="*/ 209274 w 5053652"/>
              <a:gd name="connsiteY1" fmla="*/ 0 h 9200989"/>
              <a:gd name="connsiteX2" fmla="*/ 5053652 w 5053652"/>
              <a:gd name="connsiteY2" fmla="*/ 4844379 h 9200989"/>
              <a:gd name="connsiteX3" fmla="*/ 697042 w 5053652"/>
              <a:gd name="connsiteY3" fmla="*/ 9200989 h 9200989"/>
              <a:gd name="connsiteX4" fmla="*/ 0 w 5053652"/>
              <a:gd name="connsiteY4" fmla="*/ 9200989 h 9200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53652" h="9200989">
                <a:moveTo>
                  <a:pt x="0" y="209273"/>
                </a:moveTo>
                <a:lnTo>
                  <a:pt x="209274" y="0"/>
                </a:lnTo>
                <a:lnTo>
                  <a:pt x="5053652" y="4844379"/>
                </a:lnTo>
                <a:lnTo>
                  <a:pt x="697042" y="9200989"/>
                </a:lnTo>
                <a:lnTo>
                  <a:pt x="0" y="9200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5707F116-8EC0-4822-9067-186AC8C96E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38684" y="1316432"/>
            <a:ext cx="4225136" cy="422513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6BFBE7AA-40DE-4FE5-B385-5CA874501B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563919" y="753376"/>
            <a:ext cx="5353835" cy="5353835"/>
          </a:xfrm>
          <a:custGeom>
            <a:avLst/>
            <a:gdLst>
              <a:gd name="connsiteX0" fmla="*/ 690506 w 5353835"/>
              <a:gd name="connsiteY0" fmla="*/ 5273742 h 5353835"/>
              <a:gd name="connsiteX1" fmla="*/ 4927602 w 5353835"/>
              <a:gd name="connsiteY1" fmla="*/ 5273742 h 5353835"/>
              <a:gd name="connsiteX2" fmla="*/ 4847509 w 5353835"/>
              <a:gd name="connsiteY2" fmla="*/ 5353835 h 5353835"/>
              <a:gd name="connsiteX3" fmla="*/ 770599 w 5353835"/>
              <a:gd name="connsiteY3" fmla="*/ 5353835 h 5353835"/>
              <a:gd name="connsiteX4" fmla="*/ 422575 w 5353835"/>
              <a:gd name="connsiteY4" fmla="*/ 80093 h 5353835"/>
              <a:gd name="connsiteX5" fmla="*/ 502668 w 5353835"/>
              <a:gd name="connsiteY5" fmla="*/ 0 h 5353835"/>
              <a:gd name="connsiteX6" fmla="*/ 5353835 w 5353835"/>
              <a:gd name="connsiteY6" fmla="*/ 0 h 5353835"/>
              <a:gd name="connsiteX7" fmla="*/ 5353835 w 5353835"/>
              <a:gd name="connsiteY7" fmla="*/ 4847509 h 5353835"/>
              <a:gd name="connsiteX8" fmla="*/ 5273742 w 5353835"/>
              <a:gd name="connsiteY8" fmla="*/ 4927602 h 5353835"/>
              <a:gd name="connsiteX9" fmla="*/ 5273742 w 5353835"/>
              <a:gd name="connsiteY9" fmla="*/ 80093 h 5353835"/>
              <a:gd name="connsiteX10" fmla="*/ 0 w 5353835"/>
              <a:gd name="connsiteY10" fmla="*/ 502667 h 5353835"/>
              <a:gd name="connsiteX11" fmla="*/ 80093 w 5353835"/>
              <a:gd name="connsiteY11" fmla="*/ 422574 h 5353835"/>
              <a:gd name="connsiteX12" fmla="*/ 80093 w 5353835"/>
              <a:gd name="connsiteY12" fmla="*/ 4663329 h 5353835"/>
              <a:gd name="connsiteX13" fmla="*/ 0 w 5353835"/>
              <a:gd name="connsiteY13" fmla="*/ 4583236 h 53538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353835" h="5353835">
                <a:moveTo>
                  <a:pt x="690506" y="5273742"/>
                </a:moveTo>
                <a:lnTo>
                  <a:pt x="4927602" y="5273742"/>
                </a:lnTo>
                <a:lnTo>
                  <a:pt x="4847509" y="5353835"/>
                </a:lnTo>
                <a:lnTo>
                  <a:pt x="770599" y="5353835"/>
                </a:lnTo>
                <a:close/>
                <a:moveTo>
                  <a:pt x="422575" y="80093"/>
                </a:moveTo>
                <a:lnTo>
                  <a:pt x="502668" y="0"/>
                </a:lnTo>
                <a:lnTo>
                  <a:pt x="5353835" y="0"/>
                </a:lnTo>
                <a:lnTo>
                  <a:pt x="5353835" y="4847509"/>
                </a:lnTo>
                <a:lnTo>
                  <a:pt x="5273742" y="4927602"/>
                </a:lnTo>
                <a:lnTo>
                  <a:pt x="5273742" y="80093"/>
                </a:lnTo>
                <a:close/>
                <a:moveTo>
                  <a:pt x="0" y="502667"/>
                </a:moveTo>
                <a:lnTo>
                  <a:pt x="80093" y="422574"/>
                </a:lnTo>
                <a:lnTo>
                  <a:pt x="80093" y="4663329"/>
                </a:lnTo>
                <a:lnTo>
                  <a:pt x="0" y="4583236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D3D6E7C-B9BB-B64F-B434-9BB207188D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6701" y="2452526"/>
            <a:ext cx="4248318" cy="195294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080808"/>
                </a:solidFill>
                <a:latin typeface="+mj-lt"/>
                <a:ea typeface="+mj-ea"/>
                <a:cs typeface="+mj-cs"/>
              </a:rPr>
              <a:t>Thank You!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72F8900-927C-2543-ADBA-579056A1BF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91745" y="4557900"/>
            <a:ext cx="2442690" cy="915772"/>
          </a:xfrm>
          <a:noFill/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2000" kern="1200">
                <a:solidFill>
                  <a:srgbClr val="080808"/>
                </a:solidFill>
                <a:latin typeface="+mn-lt"/>
                <a:ea typeface="+mn-ea"/>
                <a:cs typeface="+mn-cs"/>
              </a:rPr>
              <a:t>Q&amp;A</a:t>
            </a:r>
          </a:p>
        </p:txBody>
      </p:sp>
      <p:sp>
        <p:nvSpPr>
          <p:cNvPr id="58" name="Isosceles Triangle 57">
            <a:extLst>
              <a:ext uri="{FF2B5EF4-FFF2-40B4-BE49-F238E27FC236}">
                <a16:creationId xmlns:a16="http://schemas.microsoft.com/office/drawing/2014/main" id="{41ACE746-85D5-45EE-8944-61B542B392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7026569" y="0"/>
            <a:ext cx="3216074" cy="1608038"/>
          </a:xfrm>
          <a:prstGeom prst="triangle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Isosceles Triangle 59">
            <a:extLst>
              <a:ext uri="{FF2B5EF4-FFF2-40B4-BE49-F238E27FC236}">
                <a16:creationId xmlns:a16="http://schemas.microsoft.com/office/drawing/2014/main" id="{00BB3E03-CC38-4FA6-9A99-701C62D05A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86059" y="4738109"/>
            <a:ext cx="4239780" cy="2119891"/>
          </a:xfrm>
          <a:prstGeom prst="triangle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6080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A297797-5C89-4791-8204-AB071FA1FB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9A2461-C118-474B-884C-D5EADC1CB4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43467"/>
            <a:ext cx="4804064" cy="5571065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3600" kern="1200">
                <a:latin typeface="+mj-lt"/>
                <a:ea typeface="+mj-ea"/>
                <a:cs typeface="+mj-cs"/>
              </a:rPr>
              <a:t>Introduction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69BBA9B-8F4E-4D2B-BEFA-41A4754433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-415188" y="-231223"/>
            <a:ext cx="1409491" cy="1876653"/>
          </a:xfrm>
          <a:custGeom>
            <a:avLst/>
            <a:gdLst>
              <a:gd name="connsiteX0" fmla="*/ 0 w 1409491"/>
              <a:gd name="connsiteY0" fmla="*/ 643075 h 1876653"/>
              <a:gd name="connsiteX1" fmla="*/ 643075 w 1409491"/>
              <a:gd name="connsiteY1" fmla="*/ 0 h 1876653"/>
              <a:gd name="connsiteX2" fmla="*/ 1409491 w 1409491"/>
              <a:gd name="connsiteY2" fmla="*/ 0 h 1876653"/>
              <a:gd name="connsiteX3" fmla="*/ 1409491 w 1409491"/>
              <a:gd name="connsiteY3" fmla="*/ 1876653 h 1876653"/>
              <a:gd name="connsiteX4" fmla="*/ 1233578 w 1409491"/>
              <a:gd name="connsiteY4" fmla="*/ 1876653 h 1876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09491" h="1876653">
                <a:moveTo>
                  <a:pt x="0" y="643075"/>
                </a:moveTo>
                <a:lnTo>
                  <a:pt x="643075" y="0"/>
                </a:lnTo>
                <a:lnTo>
                  <a:pt x="1409491" y="0"/>
                </a:lnTo>
                <a:lnTo>
                  <a:pt x="1409491" y="1876653"/>
                </a:lnTo>
                <a:lnTo>
                  <a:pt x="1233578" y="1876653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51012D1-8033-40B1-9EC0-91390FFC74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01285" y="128278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5C3E96-245D-8445-BE32-F64595B57D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998" y="643467"/>
            <a:ext cx="5457533" cy="557106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2000" dirty="0"/>
              <a:t>Business question: </a:t>
            </a:r>
          </a:p>
          <a:p>
            <a:pPr marL="0" indent="0">
              <a:buNone/>
            </a:pPr>
            <a:r>
              <a:rPr lang="en-US" sz="2000" dirty="0"/>
              <a:t>How have </a:t>
            </a:r>
            <a:r>
              <a:rPr lang="en-US" sz="2000" dirty="0">
                <a:solidFill>
                  <a:srgbClr val="FF0000"/>
                </a:solidFill>
              </a:rPr>
              <a:t>salaries</a:t>
            </a:r>
            <a:r>
              <a:rPr lang="en-US" sz="2000" dirty="0"/>
              <a:t> changed over time between different groups of people in San Francisco?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80943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D291F021-C45C-4D44-A2B8-A789E386CC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3444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3276A2-DD77-3443-8B34-7E124CD7FC8D}"/>
              </a:ext>
            </a:extLst>
          </p:cNvPr>
          <p:cNvSpPr txBox="1"/>
          <p:nvPr/>
        </p:nvSpPr>
        <p:spPr>
          <a:xfrm>
            <a:off x="475488" y="6430120"/>
            <a:ext cx="30723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set: </a:t>
            </a:r>
            <a:r>
              <a:rPr lang="en-US" dirty="0">
                <a:hlinkClick r:id="rId2"/>
              </a:rPr>
              <a:t>Kaggle SF Salaries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01154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955A2079-FA98-4876-80F0-72364A7D2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DB0D40-D037-1648-AC12-0F9E04C64D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7188"/>
            <a:ext cx="10515600" cy="1133499"/>
          </a:xfrm>
        </p:spPr>
        <p:txBody>
          <a:bodyPr>
            <a:normAutofit/>
          </a:bodyPr>
          <a:lstStyle/>
          <a:p>
            <a:pPr algn="ctr"/>
            <a:r>
              <a:rPr lang="en-US" sz="5200"/>
              <a:t>Methods</a:t>
            </a:r>
          </a:p>
        </p:txBody>
      </p:sp>
      <p:graphicFrame>
        <p:nvGraphicFramePr>
          <p:cNvPr id="15" name="Content Placeholder 2">
            <a:extLst>
              <a:ext uri="{FF2B5EF4-FFF2-40B4-BE49-F238E27FC236}">
                <a16:creationId xmlns:a16="http://schemas.microsoft.com/office/drawing/2014/main" id="{AB5F99A7-A3D0-4EEB-9836-F9ACFD9FEC0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82571918"/>
              </p:ext>
            </p:extLst>
          </p:nvPr>
        </p:nvGraphicFramePr>
        <p:xfrm>
          <a:off x="838200" y="1828800"/>
          <a:ext cx="10515600" cy="4352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89148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03C7BE-93EB-E343-98C0-D9974C5D3F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US" sz="3600"/>
              <a:t>Data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791C5753-3BCD-B749-8220-EC6340AE968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81070868"/>
              </p:ext>
            </p:extLst>
          </p:nvPr>
        </p:nvGraphicFramePr>
        <p:xfrm>
          <a:off x="838198" y="2264787"/>
          <a:ext cx="10515603" cy="2556038"/>
        </p:xfrm>
        <a:graphic>
          <a:graphicData uri="http://schemas.openxmlformats.org/drawingml/2006/table">
            <a:tbl>
              <a:tblPr firstRow="1" bandRow="1">
                <a:solidFill>
                  <a:schemeClr val="bg1"/>
                </a:solidFill>
                <a:tableStyleId>{5C22544A-7EE6-4342-B048-85BDC9FD1C3A}</a:tableStyleId>
              </a:tblPr>
              <a:tblGrid>
                <a:gridCol w="279587">
                  <a:extLst>
                    <a:ext uri="{9D8B030D-6E8A-4147-A177-3AD203B41FA5}">
                      <a16:colId xmlns:a16="http://schemas.microsoft.com/office/drawing/2014/main" val="238016324"/>
                    </a:ext>
                  </a:extLst>
                </a:gridCol>
                <a:gridCol w="968750">
                  <a:extLst>
                    <a:ext uri="{9D8B030D-6E8A-4147-A177-3AD203B41FA5}">
                      <a16:colId xmlns:a16="http://schemas.microsoft.com/office/drawing/2014/main" val="2784043178"/>
                    </a:ext>
                  </a:extLst>
                </a:gridCol>
                <a:gridCol w="989384">
                  <a:extLst>
                    <a:ext uri="{9D8B030D-6E8A-4147-A177-3AD203B41FA5}">
                      <a16:colId xmlns:a16="http://schemas.microsoft.com/office/drawing/2014/main" val="3592557330"/>
                    </a:ext>
                  </a:extLst>
                </a:gridCol>
                <a:gridCol w="1607017">
                  <a:extLst>
                    <a:ext uri="{9D8B030D-6E8A-4147-A177-3AD203B41FA5}">
                      <a16:colId xmlns:a16="http://schemas.microsoft.com/office/drawing/2014/main" val="4134171674"/>
                    </a:ext>
                  </a:extLst>
                </a:gridCol>
                <a:gridCol w="822939">
                  <a:extLst>
                    <a:ext uri="{9D8B030D-6E8A-4147-A177-3AD203B41FA5}">
                      <a16:colId xmlns:a16="http://schemas.microsoft.com/office/drawing/2014/main" val="1615472612"/>
                    </a:ext>
                  </a:extLst>
                </a:gridCol>
                <a:gridCol w="703264">
                  <a:extLst>
                    <a:ext uri="{9D8B030D-6E8A-4147-A177-3AD203B41FA5}">
                      <a16:colId xmlns:a16="http://schemas.microsoft.com/office/drawing/2014/main" val="3845038104"/>
                    </a:ext>
                  </a:extLst>
                </a:gridCol>
                <a:gridCol w="703264">
                  <a:extLst>
                    <a:ext uri="{9D8B030D-6E8A-4147-A177-3AD203B41FA5}">
                      <a16:colId xmlns:a16="http://schemas.microsoft.com/office/drawing/2014/main" val="1979983945"/>
                    </a:ext>
                  </a:extLst>
                </a:gridCol>
                <a:gridCol w="620730">
                  <a:extLst>
                    <a:ext uri="{9D8B030D-6E8A-4147-A177-3AD203B41FA5}">
                      <a16:colId xmlns:a16="http://schemas.microsoft.com/office/drawing/2014/main" val="1887910228"/>
                    </a:ext>
                  </a:extLst>
                </a:gridCol>
                <a:gridCol w="1015519">
                  <a:extLst>
                    <a:ext uri="{9D8B030D-6E8A-4147-A177-3AD203B41FA5}">
                      <a16:colId xmlns:a16="http://schemas.microsoft.com/office/drawing/2014/main" val="2834113140"/>
                    </a:ext>
                  </a:extLst>
                </a:gridCol>
                <a:gridCol w="703264">
                  <a:extLst>
                    <a:ext uri="{9D8B030D-6E8A-4147-A177-3AD203B41FA5}">
                      <a16:colId xmlns:a16="http://schemas.microsoft.com/office/drawing/2014/main" val="2879950094"/>
                    </a:ext>
                  </a:extLst>
                </a:gridCol>
                <a:gridCol w="474919">
                  <a:extLst>
                    <a:ext uri="{9D8B030D-6E8A-4147-A177-3AD203B41FA5}">
                      <a16:colId xmlns:a16="http://schemas.microsoft.com/office/drawing/2014/main" val="3668151032"/>
                    </a:ext>
                  </a:extLst>
                </a:gridCol>
                <a:gridCol w="553327">
                  <a:extLst>
                    <a:ext uri="{9D8B030D-6E8A-4147-A177-3AD203B41FA5}">
                      <a16:colId xmlns:a16="http://schemas.microsoft.com/office/drawing/2014/main" val="4233193112"/>
                    </a:ext>
                  </a:extLst>
                </a:gridCol>
                <a:gridCol w="664748">
                  <a:extLst>
                    <a:ext uri="{9D8B030D-6E8A-4147-A177-3AD203B41FA5}">
                      <a16:colId xmlns:a16="http://schemas.microsoft.com/office/drawing/2014/main" val="3449096429"/>
                    </a:ext>
                  </a:extLst>
                </a:gridCol>
                <a:gridCol w="408891">
                  <a:extLst>
                    <a:ext uri="{9D8B030D-6E8A-4147-A177-3AD203B41FA5}">
                      <a16:colId xmlns:a16="http://schemas.microsoft.com/office/drawing/2014/main" val="639087311"/>
                    </a:ext>
                  </a:extLst>
                </a:gridCol>
              </a:tblGrid>
              <a:tr h="381988">
                <a:tc>
                  <a:txBody>
                    <a:bodyPr/>
                    <a:lstStyle/>
                    <a:p>
                      <a:pPr algn="r"/>
                      <a:br>
                        <a:rPr lang="en-US" sz="900" b="0" cap="none" spc="0">
                          <a:solidFill>
                            <a:schemeClr val="bg1"/>
                          </a:solidFill>
                          <a:effectLst/>
                        </a:rPr>
                      </a:br>
                      <a:r>
                        <a:rPr lang="en-US" sz="900" b="0" cap="none" spc="0">
                          <a:solidFill>
                            <a:schemeClr val="bg1"/>
                          </a:solidFill>
                          <a:effectLst/>
                        </a:rPr>
                        <a:t>Id</a:t>
                      </a:r>
                    </a:p>
                  </a:txBody>
                  <a:tcPr marL="56019" marR="43092" marT="43092" marB="43092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900" b="0" cap="none" spc="0">
                          <a:solidFill>
                            <a:schemeClr val="bg1"/>
                          </a:solidFill>
                          <a:effectLst/>
                        </a:rPr>
                        <a:t>EmployeeName</a:t>
                      </a:r>
                    </a:p>
                  </a:txBody>
                  <a:tcPr marL="56019" marR="43092" marT="43092" marB="43092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900" b="0" cap="none" spc="0">
                          <a:solidFill>
                            <a:schemeClr val="bg1"/>
                          </a:solidFill>
                          <a:effectLst/>
                        </a:rPr>
                        <a:t>JobTitle</a:t>
                      </a:r>
                    </a:p>
                  </a:txBody>
                  <a:tcPr marL="56019" marR="43092" marT="43092" marB="43092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900" b="0" cap="none" spc="0">
                          <a:solidFill>
                            <a:schemeClr val="bg1"/>
                          </a:solidFill>
                          <a:effectLst/>
                        </a:rPr>
                        <a:t>BasePay</a:t>
                      </a:r>
                    </a:p>
                  </a:txBody>
                  <a:tcPr marL="56019" marR="43092" marT="43092" marB="43092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900" b="0" cap="none" spc="0">
                          <a:solidFill>
                            <a:schemeClr val="bg1"/>
                          </a:solidFill>
                          <a:effectLst/>
                        </a:rPr>
                        <a:t>OvertimePay</a:t>
                      </a:r>
                    </a:p>
                  </a:txBody>
                  <a:tcPr marL="56019" marR="43092" marT="43092" marB="43092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900" b="0" cap="none" spc="0">
                          <a:solidFill>
                            <a:schemeClr val="bg1"/>
                          </a:solidFill>
                          <a:effectLst/>
                        </a:rPr>
                        <a:t>OtherPay</a:t>
                      </a:r>
                    </a:p>
                  </a:txBody>
                  <a:tcPr marL="56019" marR="43092" marT="43092" marB="43092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900" b="0" cap="none" spc="0" dirty="0">
                          <a:solidFill>
                            <a:schemeClr val="bg1"/>
                          </a:solidFill>
                          <a:effectLst/>
                        </a:rPr>
                        <a:t>Benefits</a:t>
                      </a:r>
                    </a:p>
                  </a:txBody>
                  <a:tcPr marL="56019" marR="43092" marT="43092" marB="43092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900" b="0" cap="none" spc="0">
                          <a:solidFill>
                            <a:schemeClr val="bg1"/>
                          </a:solidFill>
                          <a:effectLst/>
                        </a:rPr>
                        <a:t>TotalPay</a:t>
                      </a:r>
                    </a:p>
                  </a:txBody>
                  <a:tcPr marL="56019" marR="43092" marT="43092" marB="43092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900" b="0" cap="none" spc="0">
                          <a:solidFill>
                            <a:schemeClr val="bg1"/>
                          </a:solidFill>
                          <a:effectLst/>
                        </a:rPr>
                        <a:t>TotalPayBenefits</a:t>
                      </a:r>
                    </a:p>
                  </a:txBody>
                  <a:tcPr marL="56019" marR="43092" marT="43092" marB="43092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900" b="0" cap="none" spc="0">
                          <a:solidFill>
                            <a:schemeClr val="bg1"/>
                          </a:solidFill>
                          <a:effectLst/>
                        </a:rPr>
                        <a:t>Year</a:t>
                      </a:r>
                    </a:p>
                  </a:txBody>
                  <a:tcPr marL="56019" marR="43092" marT="43092" marB="43092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900" b="0" cap="none" spc="0">
                          <a:solidFill>
                            <a:schemeClr val="bg1"/>
                          </a:solidFill>
                          <a:effectLst/>
                        </a:rPr>
                        <a:t>Notes</a:t>
                      </a:r>
                    </a:p>
                  </a:txBody>
                  <a:tcPr marL="56019" marR="43092" marT="43092" marB="43092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900" b="0" cap="none" spc="0">
                          <a:solidFill>
                            <a:schemeClr val="bg1"/>
                          </a:solidFill>
                          <a:effectLst/>
                        </a:rPr>
                        <a:t>Agency</a:t>
                      </a:r>
                    </a:p>
                  </a:txBody>
                  <a:tcPr marL="56019" marR="43092" marT="43092" marB="43092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900" b="0" cap="none" spc="0">
                          <a:solidFill>
                            <a:schemeClr val="bg1"/>
                          </a:solidFill>
                          <a:effectLst/>
                        </a:rPr>
                        <a:t>Status</a:t>
                      </a:r>
                    </a:p>
                  </a:txBody>
                  <a:tcPr marL="56019" marR="43092" marT="43092" marB="43092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b="0" cap="none" spc="0">
                        <a:solidFill>
                          <a:schemeClr val="bg1"/>
                        </a:solidFill>
                      </a:endParaRPr>
                    </a:p>
                  </a:txBody>
                  <a:tcPr marL="56019" marR="43092" marT="43092" marB="43092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9669925"/>
                  </a:ext>
                </a:extLst>
              </a:tr>
              <a:tr h="514043">
                <a:tc>
                  <a:txBody>
                    <a:bodyPr/>
                    <a:lstStyle/>
                    <a:p>
                      <a:pPr fontAlgn="ctr"/>
                      <a:r>
                        <a:rPr lang="en-US" sz="900" b="1" cap="none" spc="0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</a:p>
                  </a:txBody>
                  <a:tcPr marL="56019" marR="43092" marT="43092" marB="43092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38100" cmpd="sng">
                      <a:noFill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900" cap="none" spc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</a:p>
                  </a:txBody>
                  <a:tcPr marL="56019" marR="43092" marT="43092" marB="43092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38100" cmpd="sng">
                      <a:noFill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900" cap="none" spc="0">
                          <a:solidFill>
                            <a:schemeClr val="tx1"/>
                          </a:solidFill>
                          <a:effectLst/>
                        </a:rPr>
                        <a:t>NATHANIEL FORD</a:t>
                      </a:r>
                    </a:p>
                  </a:txBody>
                  <a:tcPr marL="56019" marR="43092" marT="43092" marB="43092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38100" cmpd="sng">
                      <a:noFill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900" cap="none" spc="0">
                          <a:solidFill>
                            <a:schemeClr val="tx1"/>
                          </a:solidFill>
                          <a:effectLst/>
                        </a:rPr>
                        <a:t>GENERAL MANAGER-METROPOLITAN TRANSIT AUTHORITY</a:t>
                      </a:r>
                    </a:p>
                  </a:txBody>
                  <a:tcPr marL="56019" marR="43092" marT="43092" marB="43092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38100" cmpd="sng">
                      <a:noFill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900" cap="none" spc="0">
                          <a:solidFill>
                            <a:schemeClr val="tx1"/>
                          </a:solidFill>
                          <a:effectLst/>
                        </a:rPr>
                        <a:t>167411.18</a:t>
                      </a:r>
                    </a:p>
                  </a:txBody>
                  <a:tcPr marL="56019" marR="43092" marT="43092" marB="43092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38100" cmpd="sng">
                      <a:noFill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900" cap="none" spc="0">
                          <a:solidFill>
                            <a:schemeClr val="tx1"/>
                          </a:solidFill>
                          <a:effectLst/>
                        </a:rPr>
                        <a:t>0.00</a:t>
                      </a:r>
                    </a:p>
                  </a:txBody>
                  <a:tcPr marL="56019" marR="43092" marT="43092" marB="43092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38100" cmpd="sng">
                      <a:noFill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900" cap="none" spc="0">
                          <a:solidFill>
                            <a:schemeClr val="tx1"/>
                          </a:solidFill>
                          <a:effectLst/>
                        </a:rPr>
                        <a:t>400184.25</a:t>
                      </a:r>
                    </a:p>
                  </a:txBody>
                  <a:tcPr marL="56019" marR="43092" marT="43092" marB="43092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38100" cmpd="sng">
                      <a:noFill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900" cap="none" spc="0">
                          <a:solidFill>
                            <a:schemeClr val="tx1"/>
                          </a:solidFill>
                          <a:effectLst/>
                        </a:rPr>
                        <a:t>NaN</a:t>
                      </a:r>
                    </a:p>
                  </a:txBody>
                  <a:tcPr marL="56019" marR="43092" marT="43092" marB="43092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38100" cmpd="sng">
                      <a:noFill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900" cap="none" spc="0">
                          <a:solidFill>
                            <a:schemeClr val="tx1"/>
                          </a:solidFill>
                          <a:effectLst/>
                        </a:rPr>
                        <a:t>567595.43</a:t>
                      </a:r>
                    </a:p>
                  </a:txBody>
                  <a:tcPr marL="56019" marR="43092" marT="43092" marB="43092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38100" cmpd="sng">
                      <a:noFill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900" cap="none" spc="0">
                          <a:solidFill>
                            <a:schemeClr val="tx1"/>
                          </a:solidFill>
                          <a:effectLst/>
                        </a:rPr>
                        <a:t>567595.43</a:t>
                      </a:r>
                    </a:p>
                  </a:txBody>
                  <a:tcPr marL="56019" marR="43092" marT="43092" marB="43092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38100" cmpd="sng">
                      <a:noFill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900" cap="none" spc="0">
                          <a:solidFill>
                            <a:schemeClr val="tx1"/>
                          </a:solidFill>
                          <a:effectLst/>
                        </a:rPr>
                        <a:t>2011</a:t>
                      </a:r>
                    </a:p>
                  </a:txBody>
                  <a:tcPr marL="56019" marR="43092" marT="43092" marB="43092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38100" cmpd="sng">
                      <a:noFill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900" cap="none" spc="0">
                          <a:solidFill>
                            <a:schemeClr val="tx1"/>
                          </a:solidFill>
                          <a:effectLst/>
                        </a:rPr>
                        <a:t>NaN</a:t>
                      </a:r>
                    </a:p>
                  </a:txBody>
                  <a:tcPr marL="56019" marR="43092" marT="43092" marB="43092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38100" cmpd="sng">
                      <a:noFill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900" cap="none" spc="0">
                          <a:solidFill>
                            <a:schemeClr val="tx1"/>
                          </a:solidFill>
                          <a:effectLst/>
                        </a:rPr>
                        <a:t>San Francisco</a:t>
                      </a:r>
                    </a:p>
                  </a:txBody>
                  <a:tcPr marL="56019" marR="43092" marT="43092" marB="43092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38100" cmpd="sng">
                      <a:noFill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900" cap="none" spc="0">
                          <a:solidFill>
                            <a:schemeClr val="tx1"/>
                          </a:solidFill>
                          <a:effectLst/>
                        </a:rPr>
                        <a:t>NaN</a:t>
                      </a:r>
                    </a:p>
                  </a:txBody>
                  <a:tcPr marL="56019" marR="43092" marT="43092" marB="43092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38100" cmpd="sng">
                      <a:noFill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6092821"/>
                  </a:ext>
                </a:extLst>
              </a:tr>
              <a:tr h="381988">
                <a:tc>
                  <a:txBody>
                    <a:bodyPr/>
                    <a:lstStyle/>
                    <a:p>
                      <a:pPr fontAlgn="ctr"/>
                      <a:r>
                        <a:rPr lang="en-US" sz="900" b="1" cap="none" spc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</a:p>
                  </a:txBody>
                  <a:tcPr marL="56019" marR="43092" marT="43092" marB="43092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900" cap="none" spc="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</a:p>
                  </a:txBody>
                  <a:tcPr marL="56019" marR="43092" marT="43092" marB="43092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900" cap="none" spc="0">
                          <a:solidFill>
                            <a:schemeClr val="tx1"/>
                          </a:solidFill>
                          <a:effectLst/>
                        </a:rPr>
                        <a:t>GARY JIMENEZ</a:t>
                      </a:r>
                    </a:p>
                  </a:txBody>
                  <a:tcPr marL="56019" marR="43092" marT="43092" marB="43092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900" cap="none" spc="0">
                          <a:solidFill>
                            <a:schemeClr val="tx1"/>
                          </a:solidFill>
                          <a:effectLst/>
                        </a:rPr>
                        <a:t>CAPTAIN III (POLICE DEPARTMENT)</a:t>
                      </a:r>
                    </a:p>
                  </a:txBody>
                  <a:tcPr marL="56019" marR="43092" marT="43092" marB="43092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900" cap="none" spc="0">
                          <a:solidFill>
                            <a:schemeClr val="tx1"/>
                          </a:solidFill>
                          <a:effectLst/>
                        </a:rPr>
                        <a:t>155966.02</a:t>
                      </a:r>
                    </a:p>
                  </a:txBody>
                  <a:tcPr marL="56019" marR="43092" marT="43092" marB="43092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900" cap="none" spc="0">
                          <a:solidFill>
                            <a:schemeClr val="tx1"/>
                          </a:solidFill>
                          <a:effectLst/>
                        </a:rPr>
                        <a:t>245131.88</a:t>
                      </a:r>
                    </a:p>
                  </a:txBody>
                  <a:tcPr marL="56019" marR="43092" marT="43092" marB="43092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900" cap="none" spc="0">
                          <a:solidFill>
                            <a:schemeClr val="tx1"/>
                          </a:solidFill>
                          <a:effectLst/>
                        </a:rPr>
                        <a:t>137811.38</a:t>
                      </a:r>
                    </a:p>
                  </a:txBody>
                  <a:tcPr marL="56019" marR="43092" marT="43092" marB="43092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900" cap="none" spc="0">
                          <a:solidFill>
                            <a:schemeClr val="tx1"/>
                          </a:solidFill>
                          <a:effectLst/>
                        </a:rPr>
                        <a:t>NaN</a:t>
                      </a:r>
                    </a:p>
                  </a:txBody>
                  <a:tcPr marL="56019" marR="43092" marT="43092" marB="43092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900" cap="none" spc="0">
                          <a:solidFill>
                            <a:schemeClr val="tx1"/>
                          </a:solidFill>
                          <a:effectLst/>
                        </a:rPr>
                        <a:t>538909.28</a:t>
                      </a:r>
                    </a:p>
                  </a:txBody>
                  <a:tcPr marL="56019" marR="43092" marT="43092" marB="43092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900" cap="none" spc="0">
                          <a:solidFill>
                            <a:schemeClr val="tx1"/>
                          </a:solidFill>
                          <a:effectLst/>
                        </a:rPr>
                        <a:t>538909.28</a:t>
                      </a:r>
                    </a:p>
                  </a:txBody>
                  <a:tcPr marL="56019" marR="43092" marT="43092" marB="43092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900" cap="none" spc="0">
                          <a:solidFill>
                            <a:schemeClr val="tx1"/>
                          </a:solidFill>
                          <a:effectLst/>
                        </a:rPr>
                        <a:t>2011</a:t>
                      </a:r>
                    </a:p>
                  </a:txBody>
                  <a:tcPr marL="56019" marR="43092" marT="43092" marB="43092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900" cap="none" spc="0">
                          <a:solidFill>
                            <a:schemeClr val="tx1"/>
                          </a:solidFill>
                          <a:effectLst/>
                        </a:rPr>
                        <a:t>NaN</a:t>
                      </a:r>
                    </a:p>
                  </a:txBody>
                  <a:tcPr marL="56019" marR="43092" marT="43092" marB="43092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900" cap="none" spc="0">
                          <a:solidFill>
                            <a:schemeClr val="tx1"/>
                          </a:solidFill>
                          <a:effectLst/>
                        </a:rPr>
                        <a:t>San Francisco</a:t>
                      </a:r>
                    </a:p>
                  </a:txBody>
                  <a:tcPr marL="56019" marR="43092" marT="43092" marB="43092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900" cap="none" spc="0">
                          <a:solidFill>
                            <a:schemeClr val="tx1"/>
                          </a:solidFill>
                          <a:effectLst/>
                        </a:rPr>
                        <a:t>NaN</a:t>
                      </a:r>
                    </a:p>
                  </a:txBody>
                  <a:tcPr marL="56019" marR="43092" marT="43092" marB="43092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5825772"/>
                  </a:ext>
                </a:extLst>
              </a:tr>
              <a:tr h="381988">
                <a:tc>
                  <a:txBody>
                    <a:bodyPr/>
                    <a:lstStyle/>
                    <a:p>
                      <a:pPr fontAlgn="ctr"/>
                      <a:r>
                        <a:rPr lang="en-US" sz="900" b="1" cap="none" spc="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</a:p>
                  </a:txBody>
                  <a:tcPr marL="56019" marR="43092" marT="43092" marB="43092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900" cap="none" spc="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</a:p>
                  </a:txBody>
                  <a:tcPr marL="56019" marR="43092" marT="43092" marB="43092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900" cap="none" spc="0">
                          <a:solidFill>
                            <a:schemeClr val="tx1"/>
                          </a:solidFill>
                          <a:effectLst/>
                        </a:rPr>
                        <a:t>ALBERT PARDINI</a:t>
                      </a:r>
                    </a:p>
                  </a:txBody>
                  <a:tcPr marL="56019" marR="43092" marT="43092" marB="43092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900" cap="none" spc="0">
                          <a:solidFill>
                            <a:schemeClr val="tx1"/>
                          </a:solidFill>
                          <a:effectLst/>
                        </a:rPr>
                        <a:t>CAPTAIN III (POLICE DEPARTMENT)</a:t>
                      </a:r>
                    </a:p>
                  </a:txBody>
                  <a:tcPr marL="56019" marR="43092" marT="43092" marB="43092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900" cap="none" spc="0">
                          <a:solidFill>
                            <a:schemeClr val="tx1"/>
                          </a:solidFill>
                          <a:effectLst/>
                        </a:rPr>
                        <a:t>212739.13</a:t>
                      </a:r>
                    </a:p>
                  </a:txBody>
                  <a:tcPr marL="56019" marR="43092" marT="43092" marB="43092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900" cap="none" spc="0">
                          <a:solidFill>
                            <a:schemeClr val="tx1"/>
                          </a:solidFill>
                          <a:effectLst/>
                        </a:rPr>
                        <a:t>106088.18</a:t>
                      </a:r>
                    </a:p>
                  </a:txBody>
                  <a:tcPr marL="56019" marR="43092" marT="43092" marB="43092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900" cap="none" spc="0">
                          <a:solidFill>
                            <a:schemeClr val="tx1"/>
                          </a:solidFill>
                          <a:effectLst/>
                        </a:rPr>
                        <a:t>16452.60</a:t>
                      </a:r>
                    </a:p>
                  </a:txBody>
                  <a:tcPr marL="56019" marR="43092" marT="43092" marB="43092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900" cap="none" spc="0">
                          <a:solidFill>
                            <a:schemeClr val="tx1"/>
                          </a:solidFill>
                          <a:effectLst/>
                        </a:rPr>
                        <a:t>NaN</a:t>
                      </a:r>
                    </a:p>
                  </a:txBody>
                  <a:tcPr marL="56019" marR="43092" marT="43092" marB="43092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900" cap="none" spc="0">
                          <a:solidFill>
                            <a:schemeClr val="tx1"/>
                          </a:solidFill>
                          <a:effectLst/>
                        </a:rPr>
                        <a:t>335279.91</a:t>
                      </a:r>
                    </a:p>
                  </a:txBody>
                  <a:tcPr marL="56019" marR="43092" marT="43092" marB="43092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900" cap="none" spc="0">
                          <a:solidFill>
                            <a:schemeClr val="tx1"/>
                          </a:solidFill>
                          <a:effectLst/>
                        </a:rPr>
                        <a:t>335279.91</a:t>
                      </a:r>
                    </a:p>
                  </a:txBody>
                  <a:tcPr marL="56019" marR="43092" marT="43092" marB="43092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900" cap="none" spc="0">
                          <a:solidFill>
                            <a:schemeClr val="tx1"/>
                          </a:solidFill>
                          <a:effectLst/>
                        </a:rPr>
                        <a:t>2011</a:t>
                      </a:r>
                    </a:p>
                  </a:txBody>
                  <a:tcPr marL="56019" marR="43092" marT="43092" marB="43092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900" cap="none" spc="0">
                          <a:solidFill>
                            <a:schemeClr val="tx1"/>
                          </a:solidFill>
                          <a:effectLst/>
                        </a:rPr>
                        <a:t>NaN</a:t>
                      </a:r>
                    </a:p>
                  </a:txBody>
                  <a:tcPr marL="56019" marR="43092" marT="43092" marB="43092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900" cap="none" spc="0">
                          <a:solidFill>
                            <a:schemeClr val="tx1"/>
                          </a:solidFill>
                          <a:effectLst/>
                        </a:rPr>
                        <a:t>San Francisco</a:t>
                      </a:r>
                    </a:p>
                  </a:txBody>
                  <a:tcPr marL="56019" marR="43092" marT="43092" marB="43092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900" cap="none" spc="0">
                          <a:solidFill>
                            <a:schemeClr val="tx1"/>
                          </a:solidFill>
                          <a:effectLst/>
                        </a:rPr>
                        <a:t>NaN</a:t>
                      </a:r>
                    </a:p>
                  </a:txBody>
                  <a:tcPr marL="56019" marR="43092" marT="43092" marB="43092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6172137"/>
                  </a:ext>
                </a:extLst>
              </a:tr>
              <a:tr h="381988">
                <a:tc>
                  <a:txBody>
                    <a:bodyPr/>
                    <a:lstStyle/>
                    <a:p>
                      <a:pPr fontAlgn="ctr"/>
                      <a:r>
                        <a:rPr lang="en-US" sz="900" b="1" cap="none" spc="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</a:p>
                  </a:txBody>
                  <a:tcPr marL="56019" marR="43092" marT="43092" marB="43092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900" cap="none" spc="0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</a:p>
                  </a:txBody>
                  <a:tcPr marL="56019" marR="43092" marT="43092" marB="43092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900" cap="none" spc="0">
                          <a:solidFill>
                            <a:schemeClr val="tx1"/>
                          </a:solidFill>
                          <a:effectLst/>
                        </a:rPr>
                        <a:t>CHRISTOPHER CHONG</a:t>
                      </a:r>
                    </a:p>
                  </a:txBody>
                  <a:tcPr marL="56019" marR="43092" marT="43092" marB="43092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900" cap="none" spc="0">
                          <a:solidFill>
                            <a:schemeClr val="tx1"/>
                          </a:solidFill>
                          <a:effectLst/>
                        </a:rPr>
                        <a:t>WIRE ROPE CABLE MAINTENANCE MECHANIC</a:t>
                      </a:r>
                    </a:p>
                  </a:txBody>
                  <a:tcPr marL="56019" marR="43092" marT="43092" marB="43092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900" cap="none" spc="0">
                          <a:solidFill>
                            <a:schemeClr val="tx1"/>
                          </a:solidFill>
                          <a:effectLst/>
                        </a:rPr>
                        <a:t>77916.00</a:t>
                      </a:r>
                    </a:p>
                  </a:txBody>
                  <a:tcPr marL="56019" marR="43092" marT="43092" marB="43092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900" cap="none" spc="0">
                          <a:solidFill>
                            <a:schemeClr val="tx1"/>
                          </a:solidFill>
                          <a:effectLst/>
                        </a:rPr>
                        <a:t>56120.71</a:t>
                      </a:r>
                    </a:p>
                  </a:txBody>
                  <a:tcPr marL="56019" marR="43092" marT="43092" marB="43092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900" cap="none" spc="0">
                          <a:solidFill>
                            <a:schemeClr val="tx1"/>
                          </a:solidFill>
                          <a:effectLst/>
                        </a:rPr>
                        <a:t>198306.90</a:t>
                      </a:r>
                    </a:p>
                  </a:txBody>
                  <a:tcPr marL="56019" marR="43092" marT="43092" marB="43092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900" cap="none" spc="0">
                          <a:solidFill>
                            <a:schemeClr val="tx1"/>
                          </a:solidFill>
                          <a:effectLst/>
                        </a:rPr>
                        <a:t>NaN</a:t>
                      </a:r>
                    </a:p>
                  </a:txBody>
                  <a:tcPr marL="56019" marR="43092" marT="43092" marB="43092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900" cap="none" spc="0">
                          <a:solidFill>
                            <a:schemeClr val="tx1"/>
                          </a:solidFill>
                          <a:effectLst/>
                        </a:rPr>
                        <a:t>332343.61</a:t>
                      </a:r>
                    </a:p>
                  </a:txBody>
                  <a:tcPr marL="56019" marR="43092" marT="43092" marB="43092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900" cap="none" spc="0">
                          <a:solidFill>
                            <a:schemeClr val="tx1"/>
                          </a:solidFill>
                          <a:effectLst/>
                        </a:rPr>
                        <a:t>332343.61</a:t>
                      </a:r>
                    </a:p>
                  </a:txBody>
                  <a:tcPr marL="56019" marR="43092" marT="43092" marB="43092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900" cap="none" spc="0">
                          <a:solidFill>
                            <a:schemeClr val="tx1"/>
                          </a:solidFill>
                          <a:effectLst/>
                        </a:rPr>
                        <a:t>2011</a:t>
                      </a:r>
                    </a:p>
                  </a:txBody>
                  <a:tcPr marL="56019" marR="43092" marT="43092" marB="43092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900" cap="none" spc="0">
                          <a:solidFill>
                            <a:schemeClr val="tx1"/>
                          </a:solidFill>
                          <a:effectLst/>
                        </a:rPr>
                        <a:t>NaN</a:t>
                      </a:r>
                    </a:p>
                  </a:txBody>
                  <a:tcPr marL="56019" marR="43092" marT="43092" marB="43092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900" cap="none" spc="0">
                          <a:solidFill>
                            <a:schemeClr val="tx1"/>
                          </a:solidFill>
                          <a:effectLst/>
                        </a:rPr>
                        <a:t>San Francisco</a:t>
                      </a:r>
                    </a:p>
                  </a:txBody>
                  <a:tcPr marL="56019" marR="43092" marT="43092" marB="43092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900" cap="none" spc="0">
                          <a:solidFill>
                            <a:schemeClr val="tx1"/>
                          </a:solidFill>
                          <a:effectLst/>
                        </a:rPr>
                        <a:t>NaN</a:t>
                      </a:r>
                    </a:p>
                  </a:txBody>
                  <a:tcPr marL="56019" marR="43092" marT="43092" marB="43092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0803721"/>
                  </a:ext>
                </a:extLst>
              </a:tr>
              <a:tr h="514043">
                <a:tc>
                  <a:txBody>
                    <a:bodyPr/>
                    <a:lstStyle/>
                    <a:p>
                      <a:pPr fontAlgn="ctr"/>
                      <a:r>
                        <a:rPr lang="en-US" sz="900" b="1" cap="none" spc="0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</a:p>
                  </a:txBody>
                  <a:tcPr marL="56019" marR="43092" marT="43092" marB="43092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900" cap="none" spc="0"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</a:p>
                  </a:txBody>
                  <a:tcPr marL="56019" marR="43092" marT="43092" marB="43092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900" cap="none" spc="0">
                          <a:solidFill>
                            <a:schemeClr val="tx1"/>
                          </a:solidFill>
                          <a:effectLst/>
                        </a:rPr>
                        <a:t>PATRICK GARDNER</a:t>
                      </a:r>
                    </a:p>
                  </a:txBody>
                  <a:tcPr marL="56019" marR="43092" marT="43092" marB="43092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900" cap="none" spc="0">
                          <a:solidFill>
                            <a:schemeClr val="tx1"/>
                          </a:solidFill>
                          <a:effectLst/>
                        </a:rPr>
                        <a:t>DEPUTY CHIEF OF DEPARTMENT,(FIRE DEPARTMENT)</a:t>
                      </a:r>
                    </a:p>
                  </a:txBody>
                  <a:tcPr marL="56019" marR="43092" marT="43092" marB="43092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900" cap="none" spc="0">
                          <a:solidFill>
                            <a:schemeClr val="tx1"/>
                          </a:solidFill>
                          <a:effectLst/>
                        </a:rPr>
                        <a:t>134401.60</a:t>
                      </a:r>
                    </a:p>
                  </a:txBody>
                  <a:tcPr marL="56019" marR="43092" marT="43092" marB="43092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900" cap="none" spc="0">
                          <a:solidFill>
                            <a:schemeClr val="tx1"/>
                          </a:solidFill>
                          <a:effectLst/>
                        </a:rPr>
                        <a:t>9737.00</a:t>
                      </a:r>
                    </a:p>
                  </a:txBody>
                  <a:tcPr marL="56019" marR="43092" marT="43092" marB="43092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900" cap="none" spc="0">
                          <a:solidFill>
                            <a:schemeClr val="tx1"/>
                          </a:solidFill>
                          <a:effectLst/>
                        </a:rPr>
                        <a:t>182234.59</a:t>
                      </a:r>
                    </a:p>
                  </a:txBody>
                  <a:tcPr marL="56019" marR="43092" marT="43092" marB="43092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900" cap="none" spc="0">
                          <a:solidFill>
                            <a:schemeClr val="tx1"/>
                          </a:solidFill>
                          <a:effectLst/>
                        </a:rPr>
                        <a:t>NaN</a:t>
                      </a:r>
                    </a:p>
                  </a:txBody>
                  <a:tcPr marL="56019" marR="43092" marT="43092" marB="43092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900" cap="none" spc="0">
                          <a:solidFill>
                            <a:schemeClr val="tx1"/>
                          </a:solidFill>
                          <a:effectLst/>
                        </a:rPr>
                        <a:t>326373.19</a:t>
                      </a:r>
                    </a:p>
                  </a:txBody>
                  <a:tcPr marL="56019" marR="43092" marT="43092" marB="43092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900" cap="none" spc="0">
                          <a:solidFill>
                            <a:schemeClr val="tx1"/>
                          </a:solidFill>
                          <a:effectLst/>
                        </a:rPr>
                        <a:t>326373.19</a:t>
                      </a:r>
                    </a:p>
                  </a:txBody>
                  <a:tcPr marL="56019" marR="43092" marT="43092" marB="43092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900" cap="none" spc="0">
                          <a:solidFill>
                            <a:schemeClr val="tx1"/>
                          </a:solidFill>
                          <a:effectLst/>
                        </a:rPr>
                        <a:t>2011</a:t>
                      </a:r>
                    </a:p>
                  </a:txBody>
                  <a:tcPr marL="56019" marR="43092" marT="43092" marB="43092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900" cap="none" spc="0">
                          <a:solidFill>
                            <a:schemeClr val="tx1"/>
                          </a:solidFill>
                          <a:effectLst/>
                        </a:rPr>
                        <a:t>NaN</a:t>
                      </a:r>
                    </a:p>
                  </a:txBody>
                  <a:tcPr marL="56019" marR="43092" marT="43092" marB="43092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900" cap="none" spc="0">
                          <a:solidFill>
                            <a:schemeClr val="tx1"/>
                          </a:solidFill>
                          <a:effectLst/>
                        </a:rPr>
                        <a:t>San Francisco</a:t>
                      </a:r>
                    </a:p>
                  </a:txBody>
                  <a:tcPr marL="56019" marR="43092" marT="43092" marB="43092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900" cap="none" spc="0" dirty="0" err="1">
                          <a:solidFill>
                            <a:schemeClr val="tx1"/>
                          </a:solidFill>
                          <a:effectLst/>
                        </a:rPr>
                        <a:t>NaN</a:t>
                      </a:r>
                      <a:endParaRPr lang="en-US" sz="900" cap="none" spc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6019" marR="43092" marT="43092" marB="43092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5875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71020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AD8417-AE77-7B43-97ED-BC3BA39617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Distribution &amp; </a:t>
            </a:r>
            <a:br>
              <a:rPr lang="en-US" sz="26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sz="26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mean base pay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DC03BE-ACEE-E64B-B599-7EC14A6F09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0" y="1154038"/>
            <a:ext cx="7188199" cy="4546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5692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AD8417-AE77-7B43-97ED-BC3BA39617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Distribution &amp; </a:t>
            </a:r>
            <a:br>
              <a:rPr lang="en-US" sz="26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sz="26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mean total pay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344955-51CF-1443-AD1F-39A3FBC5C1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0" y="1154038"/>
            <a:ext cx="7188199" cy="4546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4159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12FB12AE-71D1-47FD-9AC3-EE2C074245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C2D34E-F1AF-1340-8EE6-987070F1BC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21792"/>
            <a:ext cx="4989890" cy="5413248"/>
          </a:xfrm>
        </p:spPr>
        <p:txBody>
          <a:bodyPr>
            <a:normAutofit/>
          </a:bodyPr>
          <a:lstStyle/>
          <a:p>
            <a:r>
              <a:rPr lang="en-US" sz="3600" dirty="0"/>
              <a:t>Hypothesis 1</a:t>
            </a: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4853C7E-3CBA-4464-865F-6044D94B1B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338487" y="2994212"/>
            <a:ext cx="1345385" cy="668410"/>
          </a:xfrm>
          <a:custGeom>
            <a:avLst/>
            <a:gdLst>
              <a:gd name="connsiteX0" fmla="*/ 0 w 1345385"/>
              <a:gd name="connsiteY0" fmla="*/ 668410 h 668410"/>
              <a:gd name="connsiteX1" fmla="*/ 672692 w 1345385"/>
              <a:gd name="connsiteY1" fmla="*/ 0 h 668410"/>
              <a:gd name="connsiteX2" fmla="*/ 1345385 w 1345385"/>
              <a:gd name="connsiteY2" fmla="*/ 668410 h 668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45385" h="668410">
                <a:moveTo>
                  <a:pt x="0" y="668410"/>
                </a:moveTo>
                <a:lnTo>
                  <a:pt x="672692" y="0"/>
                </a:lnTo>
                <a:lnTo>
                  <a:pt x="1345385" y="668410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5EFEC59-B929-4851-9DEF-9106F27979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3480" y="2760304"/>
            <a:ext cx="418137" cy="418137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C132392-D5FF-4588-8FA1-5BAD77BF64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508836" y="4124955"/>
            <a:ext cx="635336" cy="635336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7EAC045-695C-4E73-9B7C-AFD6FB22DA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36522" y="4621062"/>
            <a:ext cx="224347" cy="224347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404A7A3A-BEAE-4BC6-A163-5D0E5F8C46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10175676" y="5597890"/>
            <a:ext cx="2982940" cy="1481975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2ED3B7D-405D-4DFA-8608-B6DE746718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46240" y="5280494"/>
            <a:ext cx="841505" cy="841505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57FA14-BCDD-5248-80F1-AA324CFB29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643466"/>
            <a:ext cx="5452532" cy="5571065"/>
          </a:xfrm>
          <a:noFill/>
        </p:spPr>
        <p:txBody>
          <a:bodyPr anchor="ctr">
            <a:normAutofit/>
          </a:bodyPr>
          <a:lstStyle/>
          <a:p>
            <a:r>
              <a:rPr lang="en-US" sz="2000" b="1"/>
              <a:t>H₁:</a:t>
            </a:r>
            <a:r>
              <a:rPr lang="en-US" sz="2000"/>
              <a:t> people’s pay has increased overtime for all job titles</a:t>
            </a:r>
          </a:p>
          <a:p>
            <a:r>
              <a:rPr lang="en-US" sz="2000" b="1"/>
              <a:t>H₂:</a:t>
            </a:r>
            <a:r>
              <a:rPr lang="en-US" sz="2000"/>
              <a:t> people’s pay has not increased overtime for all job titles</a:t>
            </a:r>
          </a:p>
        </p:txBody>
      </p:sp>
    </p:spTree>
    <p:extLst>
      <p:ext uri="{BB962C8B-B14F-4D97-AF65-F5344CB8AC3E}">
        <p14:creationId xmlns:p14="http://schemas.microsoft.com/office/powerpoint/2010/main" val="21266729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337752-3D97-364D-AB7A-E510F16B79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3600" kern="1200">
                <a:latin typeface="+mj-lt"/>
                <a:ea typeface="+mj-ea"/>
                <a:cs typeface="+mj-cs"/>
              </a:rPr>
              <a:t>T-test result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D1A2A8-D26D-904B-AB93-F6FC144AC3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9" y="1782981"/>
            <a:ext cx="4008384" cy="4393982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000" dirty="0"/>
              <a:t>2011 vs 2014 </a:t>
            </a:r>
            <a:endParaRPr lang="en-US" sz="2000" kern="1200" dirty="0">
              <a:latin typeface="+mn-lt"/>
              <a:ea typeface="+mn-ea"/>
              <a:cs typeface="+mn-cs"/>
            </a:endParaRPr>
          </a:p>
          <a:p>
            <a:pPr marL="0" indent="0">
              <a:buNone/>
            </a:pPr>
            <a:r>
              <a:rPr lang="en-US" sz="2000" kern="1200" dirty="0">
                <a:latin typeface="+mn-lt"/>
                <a:ea typeface="+mn-ea"/>
                <a:cs typeface="+mn-cs"/>
              </a:rPr>
              <a:t>Base Pay: </a:t>
            </a:r>
          </a:p>
          <a:p>
            <a:pPr marL="0" indent="0">
              <a:buNone/>
            </a:pPr>
            <a:r>
              <a:rPr lang="en-US" sz="2000" kern="1200" dirty="0">
                <a:latin typeface="+mn-lt"/>
                <a:ea typeface="+mn-ea"/>
                <a:cs typeface="+mn-cs"/>
              </a:rPr>
              <a:t>P value = 1.4711370972099165e-21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25" name="Isosceles Triangle 24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E147F0FA-5280-F74F-9A2A-1E97A14D6D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5320" y="1960314"/>
            <a:ext cx="6253212" cy="4007226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Isosceles Triangle 29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6818971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337752-3D97-364D-AB7A-E510F16B79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US" sz="3600"/>
              <a:t>T-test result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D1A2A8-D26D-904B-AB93-F6FC144AC3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9" y="1782981"/>
            <a:ext cx="4008384" cy="439398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2011 vs 2014 </a:t>
            </a:r>
          </a:p>
          <a:p>
            <a:pPr marL="0" indent="0">
              <a:buNone/>
            </a:pPr>
            <a:r>
              <a:rPr lang="en-US" sz="2000" dirty="0"/>
              <a:t>Overtime Pay: </a:t>
            </a:r>
          </a:p>
          <a:p>
            <a:pPr marL="0" indent="0">
              <a:buNone/>
            </a:pPr>
            <a:r>
              <a:rPr lang="en-US" sz="2000" dirty="0"/>
              <a:t>P value = 2.4839302269902894e-26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26" name="Isosceles Triangle 25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77BE59AA-885F-D64C-A929-DAE4E14A0B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5320" y="1928761"/>
            <a:ext cx="6253212" cy="4070332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0536331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1687</TotalTime>
  <Words>550</Words>
  <Application>Microsoft Macintosh PowerPoint</Application>
  <PresentationFormat>Widescreen</PresentationFormat>
  <Paragraphs>223</Paragraphs>
  <Slides>19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新細明體</vt:lpstr>
      <vt:lpstr>Arial</vt:lpstr>
      <vt:lpstr>Calibri</vt:lpstr>
      <vt:lpstr>Calibri Light</vt:lpstr>
      <vt:lpstr>Office Theme</vt:lpstr>
      <vt:lpstr>SF Salaries</vt:lpstr>
      <vt:lpstr>Introduction</vt:lpstr>
      <vt:lpstr>Methods</vt:lpstr>
      <vt:lpstr>Data</vt:lpstr>
      <vt:lpstr>Distribution &amp;  mean base pay</vt:lpstr>
      <vt:lpstr>Distribution &amp;  mean total pay</vt:lpstr>
      <vt:lpstr>Hypothesis 1</vt:lpstr>
      <vt:lpstr>T-test result</vt:lpstr>
      <vt:lpstr>T-test result</vt:lpstr>
      <vt:lpstr>T-test result</vt:lpstr>
      <vt:lpstr>T-test result</vt:lpstr>
      <vt:lpstr>Result</vt:lpstr>
      <vt:lpstr>Hypothesis 2</vt:lpstr>
      <vt:lpstr>Top 10 Most Common Jobs</vt:lpstr>
      <vt:lpstr>5 most common job sample table</vt:lpstr>
      <vt:lpstr>Total Pay for 5 most common job titles</vt:lpstr>
      <vt:lpstr>Result</vt:lpstr>
      <vt:lpstr>Recommendation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Housing Prices</dc:title>
  <dc:creator>Jasmine Wung</dc:creator>
  <cp:lastModifiedBy>Jasmine Wung</cp:lastModifiedBy>
  <cp:revision>29</cp:revision>
  <dcterms:created xsi:type="dcterms:W3CDTF">2021-04-06T05:53:37Z</dcterms:created>
  <dcterms:modified xsi:type="dcterms:W3CDTF">2021-05-11T04:11:41Z</dcterms:modified>
</cp:coreProperties>
</file>